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6" r:id="rId13"/>
    <p:sldId id="287" r:id="rId14"/>
    <p:sldId id="288" r:id="rId15"/>
    <p:sldId id="282" r:id="rId16"/>
    <p:sldId id="283" r:id="rId17"/>
    <p:sldId id="272" r:id="rId18"/>
    <p:sldId id="273" r:id="rId19"/>
    <p:sldId id="289" r:id="rId20"/>
    <p:sldId id="274" r:id="rId21"/>
    <p:sldId id="290" r:id="rId22"/>
    <p:sldId id="304" r:id="rId23"/>
    <p:sldId id="279" r:id="rId24"/>
    <p:sldId id="280" r:id="rId25"/>
    <p:sldId id="281" r:id="rId26"/>
    <p:sldId id="278" r:id="rId27"/>
    <p:sldId id="291" r:id="rId28"/>
    <p:sldId id="293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301" r:id="rId37"/>
    <p:sldId id="302" r:id="rId38"/>
    <p:sldId id="303" r:id="rId39"/>
    <p:sldId id="300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2" autoAdjust="0"/>
    <p:restoredTop sz="94714" autoAdjust="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1BF737-23C8-4BFA-9A49-8CCC22C3A0A5}" type="datetimeFigureOut">
              <a:rPr lang="ru-RU"/>
              <a:pPr>
                <a:defRPr/>
              </a:pPr>
              <a:t>13.05.2014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9177E7B-8BF2-4D65-98CE-2CE0C07C52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Выполнили учащиеся СОШ № 16 г. Гомеля</a:t>
            </a:r>
          </a:p>
          <a:p>
            <a:pPr>
              <a:spcBef>
                <a:spcPct val="0"/>
              </a:spcBef>
            </a:pPr>
            <a:r>
              <a:rPr lang="ru-RU" smtClean="0"/>
              <a:t>Руководитель  : учитель географии Юлия Валерьевна Грицун 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EC7065-569B-4648-89EB-5E0210B704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000000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2EBBCC-8561-498F-9785-8AD2B9B7D24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Медитация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A90599-CF4B-4E34-84D3-76CFEB799F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Рынок на улицах Дели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0C3B24-5691-4C5F-94E7-7C6AFC5084D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Пляж на Гоа</a:t>
            </a:r>
            <a:endParaRPr lang="en-US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C9BA06-1BF9-40F1-BA6E-6E77878395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ёёё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E7BB6B-5E7C-4F90-BE68-18C7006A67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27402B-F994-4C0C-97EC-4B9E280778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0D818C-1499-467C-8D64-3EA41C73D4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D37F4C-197E-42CF-A421-5E7E1A7420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Баньяновое дерево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5EC7FA-C1B4-480D-B86A-39C197ACF3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Терминалия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E411A0-E392-4184-8C95-C6A9B40C17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Бенгальский тигр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6CF8BC-77F3-451D-8387-0D7CC22FA7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Гибон хулок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00E7F0-43E2-42A6-A37B-A4F277801B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Государственное устройство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13FB57-26A5-445D-A2FB-6D4713428B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99EA-4983-4C1B-AF3F-54BCF49F4974}" type="datetimeFigureOut">
              <a:rPr lang="ru-RU"/>
              <a:pPr>
                <a:defRPr/>
              </a:pPr>
              <a:t>13.05.2014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E622F-A4F5-4873-BB98-B3009BC245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65ED-7C3B-4456-BA76-6EB1BF1BA266}" type="datetimeFigureOut">
              <a:rPr lang="ru-RU"/>
              <a:pPr>
                <a:defRPr/>
              </a:pPr>
              <a:t>13.05.2014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C9C0-7F1C-4175-AB2C-F7D5AC6E23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897D-AEAF-4EBA-BE47-A20B425FE42C}" type="datetimeFigureOut">
              <a:rPr lang="ru-RU"/>
              <a:pPr>
                <a:defRPr/>
              </a:pPr>
              <a:t>13.05.2014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32CDD-A531-4254-99BD-CE4BAC31A0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7E7EF-4305-4D70-8F2E-8BBB424329D7}" type="datetimeFigureOut">
              <a:rPr lang="ru-RU"/>
              <a:pPr>
                <a:defRPr/>
              </a:pPr>
              <a:t>13.05.2014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82AE-607B-4C4E-9E3A-F2D12E14B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324ED-FB53-42FB-88ED-14FF60700179}" type="datetimeFigureOut">
              <a:rPr lang="ru-RU"/>
              <a:pPr>
                <a:defRPr/>
              </a:pPr>
              <a:t>13.05.2014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D3F5-F916-4058-B104-B9AB14C4E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E521F-29CE-47FA-92A0-B87C4F88ED14}" type="datetimeFigureOut">
              <a:rPr lang="ru-RU"/>
              <a:pPr>
                <a:defRPr/>
              </a:pPr>
              <a:t>13.05.2014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1B5-AC32-4D2C-91F3-A4A88D8AB2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FFFA6-E97E-48B1-AB83-6953C5B4AC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B4988-9CA7-4A1A-8446-186D6CC9FC22}" type="datetimeFigureOut">
              <a:rPr lang="ru-RU"/>
              <a:pPr>
                <a:defRPr/>
              </a:pPr>
              <a:t>13.05.2014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E4EBB-616F-48E6-91D0-20204ECC2184}" type="datetimeFigureOut">
              <a:rPr lang="ru-RU"/>
              <a:pPr>
                <a:defRPr/>
              </a:pPr>
              <a:t>13.05.2014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A224-00FC-40DA-9337-D4B9684F0A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228F-11EF-4594-AB56-52F2D6E32D82}" type="datetimeFigureOut">
              <a:rPr lang="ru-RU"/>
              <a:pPr>
                <a:defRPr/>
              </a:pPr>
              <a:t>13.05.2014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D5A21-A7FD-499A-93CF-86A45CB098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4D8DA-388F-4292-BF68-09AA8540927F}" type="datetimeFigureOut">
              <a:rPr lang="ru-RU"/>
              <a:pPr>
                <a:defRPr/>
              </a:pPr>
              <a:t>13.05.2014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3BD58-CF50-4DF1-B6F0-21353D56B4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A130F-FBBD-4397-8B82-CA9A55A5F45A}" type="datetimeFigureOut">
              <a:rPr lang="ru-RU"/>
              <a:pPr>
                <a:defRPr/>
              </a:pPr>
              <a:t>13.05.2014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6734-2256-4834-83B4-1FE7202337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45AD5F-8C48-4438-92B9-1383E9DAB607}" type="datetimeFigureOut">
              <a:rPr lang="ru-RU"/>
              <a:pPr>
                <a:defRPr/>
              </a:pPr>
              <a:t>13.05.2014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407690-8D49-4E51-92C8-67E376065E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3" r:id="rId1"/>
    <p:sldLayoutId id="2147484037" r:id="rId2"/>
    <p:sldLayoutId id="2147484044" r:id="rId3"/>
    <p:sldLayoutId id="2147484038" r:id="rId4"/>
    <p:sldLayoutId id="2147484045" r:id="rId5"/>
    <p:sldLayoutId id="2147484039" r:id="rId6"/>
    <p:sldLayoutId id="2147484040" r:id="rId7"/>
    <p:sldLayoutId id="2147484046" r:id="rId8"/>
    <p:sldLayoutId id="2147484047" r:id="rId9"/>
    <p:sldLayoutId id="2147484041" r:id="rId10"/>
    <p:sldLayoutId id="21474840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809580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toalbom.su/show_foto.php" TargetMode="External"/><Relationship Id="rId3" Type="http://schemas.openxmlformats.org/officeDocument/2006/relationships/hyperlink" Target="http://ru.wikipedia.org/wiki/%D0%A4%D0%B0%D0%B9%D0%BB:India_village_musicians.jpg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hyperlink" Target="http://ru.wikipedia.org/wiki/%D0%98%D0%BD%D0%B4" TargetMode="External"/><Relationship Id="rId10" Type="http://schemas.openxmlformats.org/officeDocument/2006/relationships/hyperlink" Target="http://upload.wikimedia.org/wikipedia/commons/a/ae/Indus_Zanskar_confluence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A%D0%BE%D1%88%D0%B8_(%D1%80%D0%B5%D0%BA%D0%B0)&amp;action=edit&amp;redlink=1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://ru.wikipedia.org/wiki/%D0%AF%D0%BC%D1%83%D0%BD%D0%B0" TargetMode="External"/><Relationship Id="rId2" Type="http://schemas.openxmlformats.org/officeDocument/2006/relationships/hyperlink" Target="http://upload.wikimedia.org/wikipedia/commons/2/26/Brahmaputra-verlaufsgebie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1%D0%B5%D0%BD%D0%B3%D0%B0%D0%BB%D1%8C%D1%81%D0%BA%D0%B8%D0%B9_%D0%B7%D0%B0%D0%BB%D0%B8%D0%B2" TargetMode="External"/><Relationship Id="rId5" Type="http://schemas.openxmlformats.org/officeDocument/2006/relationships/hyperlink" Target="http://ru.wikipedia.org/wiki/%D0%91%D1%80%D0%B0%D1%85%D0%BC%D0%B0%D0%BF%D1%83%D1%82%D1%80%D0%B0" TargetMode="External"/><Relationship Id="rId10" Type="http://schemas.openxmlformats.org/officeDocument/2006/relationships/hyperlink" Target="http://ru.wikipedia.org/wiki/%D0%AE%D0%B6%D0%BD%D0%B0%D1%8F_%D0%90%D0%B7%D0%B8%D1%8F" TargetMode="External"/><Relationship Id="rId4" Type="http://schemas.openxmlformats.org/officeDocument/2006/relationships/hyperlink" Target="http://ru.wikipedia.org/wiki/%D0%93%D0%B0%D0%BD%D0%B3%D0%B0" TargetMode="External"/><Relationship Id="rId9" Type="http://schemas.openxmlformats.org/officeDocument/2006/relationships/hyperlink" Target="http://ru.wikipedia.org/wiki/%D0%93%D0%B0%D0%BD%D0%B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7%D0%B0%D0%BF%D0%B0%D0%B4%D0%BD%D1%8B%D0%B5_%D0%93%D0%B0%D1%82%D1%8B" TargetMode="External"/><Relationship Id="rId13" Type="http://schemas.openxmlformats.org/officeDocument/2006/relationships/hyperlink" Target="http://ru.wikipedia.org/wiki/%D0%9F%D0%B0%D0%BB%D1%8C%D0%BC%D0%BE%D0%B2%D1%8B%D0%B5" TargetMode="External"/><Relationship Id="rId3" Type="http://schemas.openxmlformats.org/officeDocument/2006/relationships/hyperlink" Target="http://ru.wikipedia.org/wiki/%D0%90%D0%BA%D0%B0%D1%86%D0%B8%D1%8F" TargetMode="External"/><Relationship Id="rId7" Type="http://schemas.openxmlformats.org/officeDocument/2006/relationships/hyperlink" Target="http://ru.wikipedia.org/wiki/%D0%A4%D0%B0%D0%B9%D0%BB:Banyan_02_in_Tenganan_by_Line1.jpg" TargetMode="External"/><Relationship Id="rId12" Type="http://schemas.openxmlformats.org/officeDocument/2006/relationships/hyperlink" Target="http://ru.wikipedia.org/wiki/%D0%A1%D0%B0%D0%B2%D0%B0%D0%BD%D0%BD%D0%B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1%D1%83%D0%B4%D0%B4%D0%B0_%D0%93%D0%B0%D1%83%D1%82%D0%B0%D0%BC%D0%B0" TargetMode="External"/><Relationship Id="rId11" Type="http://schemas.openxmlformats.org/officeDocument/2006/relationships/hyperlink" Target="http://ru.wikipedia.org/wiki/%D0%A5%D0%B2%D0%BE%D0%B9%D0%BD%D1%8B%D0%B9_%D0%BB%D0%B5%D1%81" TargetMode="External"/><Relationship Id="rId5" Type="http://schemas.openxmlformats.org/officeDocument/2006/relationships/hyperlink" Target="http://ru.wikipedia.org/wiki/%D0%A4%D0%B0%D0%B9%D0%BB:Acacia_Negev.JPG" TargetMode="External"/><Relationship Id="rId15" Type="http://schemas.openxmlformats.org/officeDocument/2006/relationships/hyperlink" Target="http://ru.wikipedia.org/wiki/%D0%A4%D0%B0%D0%B9%D0%BB:India_Malabar_Coast_locator_map.svg" TargetMode="External"/><Relationship Id="rId10" Type="http://schemas.openxmlformats.org/officeDocument/2006/relationships/hyperlink" Target="http://ru.wikipedia.org/wiki/%D0%9A%D0%BE%D1%80%D0%BE%D0%BC%D0%B0%D0%BD%D0%B4%D0%B5%D0%BB%D1%8C%D1%81%D0%BA%D0%B8%D0%B9_%D0%B1%D0%B5%D1%80%D0%B5%D0%B3" TargetMode="External"/><Relationship Id="rId4" Type="http://schemas.openxmlformats.org/officeDocument/2006/relationships/image" Target="../media/image23.jpeg"/><Relationship Id="rId9" Type="http://schemas.openxmlformats.org/officeDocument/2006/relationships/hyperlink" Target="http://upload.wikimedia.org/wikipedia/commons/4/40/IndiaAndamanNicobar.png" TargetMode="External"/><Relationship Id="rId14" Type="http://schemas.openxmlformats.org/officeDocument/2006/relationships/hyperlink" Target="http://ru.wikipedia.org/wiki/%D0%9B%D0%B0%D0%BA%D0%BA%D0%B0%D0%B4%D0%B8%D0%B2%D1%81%D0%BA%D0%B8%D0%B5_%D0%BE%D1%81%D1%82%D1%80%D0%BE%D0%B2%D0%B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Flag_of_India.svg" TargetMode="External"/><Relationship Id="rId13" Type="http://schemas.openxmlformats.org/officeDocument/2006/relationships/hyperlink" Target="http://ru.wikipedia.org/wiki/%D0%A0%D0%B5%D1%81%D0%BF%D1%83%D0%B1%D0%BB%D0%B8%D0%BA%D0%B0" TargetMode="External"/><Relationship Id="rId3" Type="http://schemas.openxmlformats.org/officeDocument/2006/relationships/hyperlink" Target="http://ru.wikipedia.org/wiki/%D0%A8%D0%B8%D0%BB%D0%BB%D0%BE%D0%BD%D0%B3" TargetMode="External"/><Relationship Id="rId7" Type="http://schemas.openxmlformats.org/officeDocument/2006/relationships/hyperlink" Target="http://ru.wikipedia.org/w/index.php" TargetMode="Externa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/index.php" TargetMode="External"/><Relationship Id="rId11" Type="http://schemas.openxmlformats.org/officeDocument/2006/relationships/hyperlink" Target="http://upload.wikimedia.org/wikipedia/commons/d/d2/Shillong_from_Shillong_Peak.jpg" TargetMode="External"/><Relationship Id="rId5" Type="http://schemas.openxmlformats.org/officeDocument/2006/relationships/hyperlink" Target="http://ru.wikipedia.org/wiki/%D0%97%D0%B5%D0%BC%D0%BB%D1%8F" TargetMode="External"/><Relationship Id="rId15" Type="http://schemas.openxmlformats.org/officeDocument/2006/relationships/hyperlink" Target="http://ru.wikipedia.org/wiki/%D0%93%D0%B8%D0%BC%D0%B0%D0%BB%D0%B0%D0%B8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http://upload.wikimedia.org/wikipedia/commons/a/a3/Ganga_at_Kaudiayala.jpg" TargetMode="External"/><Relationship Id="rId9" Type="http://schemas.openxmlformats.org/officeDocument/2006/relationships/hyperlink" Target="http://ru.wikipedia.org/wiki/%D0%9E%D1%80%D0%BE%D1%88%D0%B5%D0%BD%D0%B8%D0%B5" TargetMode="External"/><Relationship Id="rId1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ru.wikipedia.org/wiki/%D0%91%D1%83%D1%82%D0%B0%D0%BD_(%D0%B3%D0%BE%D1%81%D1%83%D0%B4%D0%B0%D1%80%D1%81%D1%82%D0%B2%D0%BE)" TargetMode="External"/><Relationship Id="rId7" Type="http://schemas.openxmlformats.org/officeDocument/2006/relationships/hyperlink" Target="http://ru.wikipedia.org/wiki/%D0%A1%D0%BF%D0%B8%D1%81%D0%BE%D0%BA_%D1%81%D1%82%D1%80%D0%B0%D0%BD,_%D1%81%D0%BE%D1%80%D1%82%D0%B8%D1%80%D0%BE%D0%B2%D0%BA%D0%B0_%D0%BF%D0%BE_%D0%BF%D0%BB%D0%BE%D1%89%D0%B0%D0%B4%D0%B8" TargetMode="Externa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8%D1%80%D0%B8-%D0%9B%D0%B0%D0%BD%D0%BA%D0%B0" TargetMode="External"/><Relationship Id="rId11" Type="http://schemas.openxmlformats.org/officeDocument/2006/relationships/hyperlink" Target="http://ru.wikipedia.org/wiki/%D0%9D%D0%B5%D0%BF%D0%B0%D0%BB" TargetMode="External"/><Relationship Id="rId5" Type="http://schemas.openxmlformats.org/officeDocument/2006/relationships/hyperlink" Target="http://ru.wikipedia.org/wiki/%D0%AE%D0%B6%D0%BD%D0%B0%D1%8F_%D0%90%D0%B7%D0%B8%D1%8F" TargetMode="External"/><Relationship Id="rId10" Type="http://schemas.openxmlformats.org/officeDocument/2006/relationships/image" Target="../media/image28.jpeg"/><Relationship Id="rId4" Type="http://schemas.openxmlformats.org/officeDocument/2006/relationships/hyperlink" Target="http://ru.wikipedia.org/wiki/%D0%9A%D0%B8%D1%82%D0%B0%D0%B9" TargetMode="External"/><Relationship Id="rId9" Type="http://schemas.openxmlformats.org/officeDocument/2006/relationships/hyperlink" Target="http://ru.wikipedia.org/wiki/%D0%9C%D0%B0%D0%BB%D1%8C%D0%B4%D0%B8%D0%B2%D1%81%D0%BA%D0%B8%D0%B5_%D0%BE%D1%81%D1%82%D1%80%D0%BE%D0%B2%D0%B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ru.wikipedia.org/wiki/%D0%9F%D0%B0%D0%BA%D0%B8%D1%81%D1%82%D0%B0%D0%BD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91%D1%80%D0%B8%D1%82%D0%B0%D0%BD%D1%81%D0%BA%D0%B0%D1%8F_%D0%98%D0%BD%D0%B4%D0%B8%D1%8F" TargetMode="External"/><Relationship Id="rId4" Type="http://schemas.openxmlformats.org/officeDocument/2006/relationships/hyperlink" Target="http://ru.wikipedia.org/wiki/%D0%93%D0%B0%D0%BD%D0%B3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7%D0%B8%D0%B0%D1%82%D1%81%D0%BA%D0%B8%D0%B9_%D0%BB%D0%B5%D0%B2" TargetMode="External"/><Relationship Id="rId3" Type="http://schemas.openxmlformats.org/officeDocument/2006/relationships/hyperlink" Target="http://upload.wikimedia.org/wikipedia/commons/1/11/Panthera_leo_persica_male.jpg" TargetMode="External"/><Relationship Id="rId7" Type="http://schemas.openxmlformats.org/officeDocument/2006/relationships/hyperlink" Target="http://ru.wikipedia.org/wiki/%D0%92%D1%81%D0%B5%D0%BC%D0%B8%D1%80%D0%BD%D1%8B%D0%B9_%D1%81%D0%BE%D1%8E%D0%B7_%D0%BE%D1%85%D1%80%D0%B0%D0%BD%D1%8B_%D0%BF%D1%80%D0%B8%D1%80%D0%BE%D0%B4%D1%8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http://upload.wikimedia.org/wikipedia/commons/1/16/Indian_Tiger.jpg" TargetMode="External"/><Relationship Id="rId4" Type="http://schemas.openxmlformats.org/officeDocument/2006/relationships/image" Target="../media/image31.jpeg"/><Relationship Id="rId9" Type="http://schemas.openxmlformats.org/officeDocument/2006/relationships/hyperlink" Target="http://ru.wikipedia.org/wiki/%D0%91%D0%B5%D0%BD%D0%B3%D0%B0%D0%BB%D1%8C%D1%81%D0%BA%D0%B8%D0%B9_%D1%82%D0%B8%D0%B3%D1%8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ru.wikipedia.org/wiki/%D0%A1%D0%B0%D0%BD%D1%82%D0%B0%D0%BB_(%D1%80%D0%B0%D1%81%D1%82%D0%B5%D0%BD%D0%B8%D0%B5)?id=1122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hyperlink" Target="http://upload.wikimedia.org/wikipedia/commons/9/9e/Bamboo.jpg?id=1122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7%D0%BE%D0%BE%D0%BF%D0%B0%D1%80%D0%BA" TargetMode="External"/><Relationship Id="rId3" Type="http://schemas.openxmlformats.org/officeDocument/2006/relationships/hyperlink" Target="http://ru.wikipedia.org/wiki/%D0%A4%D0%B0%D0%B9%D0%BB:Ulluk-2.jpg" TargetMode="External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Presbytis.jpg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hyperlink" Target="http://www.200stran.ru/gallery_country79_item945.html" TargetMode="External"/><Relationship Id="rId2" Type="http://schemas.openxmlformats.org/officeDocument/2006/relationships/hyperlink" Target="http://foto.india.ru/all/more.html?RecordID=4258&amp;ID=3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foto.india.ru/all/more.html?RecordID=1064&amp;ID=3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://ru.wikipedia.org/wiki/%D0%9F%D0%BE%D0%BA%D1%83%D0%BF%D0%B0%D1%82%D0%B5%D0%BB%D1%8C%D0%BD%D0%B0%D1%8F_%D1%81%D0%BF%D0%BE%D1%81%D0%BE%D0%B1%D0%BD%D0%BE%D1%81%D1%82%D1%8C?show=228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Spice_market-India.jpg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://www.fotoalbom.su/show_foto.php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0%D0%BC%D1%81%D0%B0%D1%80%D1%81%D0%BA%D0%B0%D1%8F_%D0%BA%D0%BE%D0%BD%D0%B2%D0%B5%D0%BD%D1%86%D0%B8%D1%8F" TargetMode="External"/><Relationship Id="rId13" Type="http://schemas.openxmlformats.org/officeDocument/2006/relationships/image" Target="../media/image49.png"/><Relationship Id="rId3" Type="http://schemas.openxmlformats.org/officeDocument/2006/relationships/hyperlink" Target="http://ru.wikipedia.org/wiki/1972_%D0%B3%D0%BE%D0%B4" TargetMode="External"/><Relationship Id="rId7" Type="http://schemas.openxmlformats.org/officeDocument/2006/relationships/hyperlink" Target="http://ru.wikipedia.org/w/index.php?title=%D0%92%D1%81%D0%B5%D0%BC%D0%B8%D1%80%D0%BD%D0%B0%D1%8F_%D1%81%D0%B5%D1%82%D1%8C_%D0%B1%D0%B8%D0%BE%D1%81%D1%84%D0%B5%D1%80%D0%BD%D1%8B%D1%85_%D0%B7%D0%B0%D0%BF%D0%BE%D0%B2%D0%B5%D0%B4%D0%BD%D0%B8%D0%BA%D0%BE%D0%B2&amp;action=edit&amp;redlink=1" TargetMode="External"/><Relationship Id="rId12" Type="http://schemas.openxmlformats.org/officeDocument/2006/relationships/hyperlink" Target="http://ru.wikipedia.org/wiki/%D0%A4%D0%B0%D0%B9%D0%BB:Neora_valley1.png" TargetMode="External"/><Relationship Id="rId2" Type="http://schemas.openxmlformats.org/officeDocument/2006/relationships/hyperlink" Target="http://ru.wikipedia.org/wiki/1935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80_%D0%B3%D0%BE%D0%B4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ru.wikipedia.org/w/index.php?title=%D0%9F%D1%80%D0%BE%D0%B5%D0%BA%D1%82_%D1%82%D0%B8%D0%B3%D1%80&amp;action=edit&amp;redlink=1" TargetMode="External"/><Relationship Id="rId10" Type="http://schemas.openxmlformats.org/officeDocument/2006/relationships/hyperlink" Target="http://ru.wikipedia.org/wiki/%D0%A4%D0%B0%D0%B9%D0%BB:Sarus_Crane_(Grus_antigone)_at_Sultanpur_I_Picture_151.jpg" TargetMode="External"/><Relationship Id="rId4" Type="http://schemas.openxmlformats.org/officeDocument/2006/relationships/hyperlink" Target="http://ru.wikipedia.org/w/index.php?title=%D0%97%D0%B0%D0%BA%D0%BE%D0%BD_%D0%BE_%D0%B7%D0%B0%D1%89%D0%B8%D1%82%D0%B5_%D0%B4%D0%B8%D0%BA%D0%BE%D0%B9_%D0%BF%D1%80%D0%B8%D1%80%D0%BE%D0%B4%D1%8B&amp;action=edit&amp;redlink=1" TargetMode="External"/><Relationship Id="rId9" Type="http://schemas.openxmlformats.org/officeDocument/2006/relationships/image" Target="../media/image47.jpeg"/><Relationship Id="rId1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E%D0%B7%D0%B4%D1%83%D1%88%D0%BD%D1%8B%D0%B9_%D1%82%D1%80%D0%B0%D0%BD%D1%81%D0%BF%D0%BE%D1%80%D1%82" TargetMode="External"/><Relationship Id="rId3" Type="http://schemas.openxmlformats.org/officeDocument/2006/relationships/hyperlink" Target="http://ru.wikipedia.org/wiki/%D0%A4%D0%B0%D0%B9%D0%BB:Chennai_Chintadripet_Metro_Station.jpg" TargetMode="External"/><Relationship Id="rId7" Type="http://schemas.openxmlformats.org/officeDocument/2006/relationships/hyperlink" Target="http://ru.wikipedia.org/wiki/%D0%93%D0%BE%D0%B4%D0%B0%D0%B2%D0%B0%D1%80%D0%B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0%B2%D1%82%D0%BE%D0%BC%D0%BE%D0%B1%D0%B8%D0%BB%D1%8C%D0%BD%D1%8B%D0%B9_%D1%82%D1%80%D0%B0%D0%BD%D1%81%D0%BF%D0%BE%D1%80%D1%82" TargetMode="External"/><Relationship Id="rId11" Type="http://schemas.openxmlformats.org/officeDocument/2006/relationships/image" Target="../media/image52.png"/><Relationship Id="rId5" Type="http://schemas.openxmlformats.org/officeDocument/2006/relationships/hyperlink" Target="http://ru.wikipedia.org/wiki/%D0%9A%D1%80%D0%B8%D1%88%D0%BD%D0%B0_(%D1%80%D0%B5%D0%BA%D0%B0)" TargetMode="External"/><Relationship Id="rId10" Type="http://schemas.openxmlformats.org/officeDocument/2006/relationships/hyperlink" Target="http://ru.wikipedia.org/wiki/%D0%91%D0%B0%D0%BD%D1%8C%D1%8F%D0%BD" TargetMode="External"/><Relationship Id="rId4" Type="http://schemas.openxmlformats.org/officeDocument/2006/relationships/hyperlink" Target="http://ru.wikipedia.org/wiki/%D0%A4%D0%B0%D0%B9%D0%BB:1859-Martinique.web.jpg" TargetMode="External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photo.turmir.com/album_1207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c/Terminalia_australis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hyperlink" Target="http://ru.wikipedia.org/wiki/%D0%91%D0%B0%D0%BC%D0%B1%D1%83%D0%BA%D0%BE%D0%B2%D1%8B%D0%B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5.jpeg"/><Relationship Id="rId2" Type="http://schemas.openxmlformats.org/officeDocument/2006/relationships/hyperlink" Target="http://ru.wikipedia.org/wiki/%D0%9F%D0%B0%D0%BA%D0%B8%D1%81%D1%82%D0%B0%D0%B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1%8C%D1%8F%D0%BD%D0%BC%D0%B0" TargetMode="External"/><Relationship Id="rId5" Type="http://schemas.openxmlformats.org/officeDocument/2006/relationships/hyperlink" Target="http://ru.wikipedia.org/wiki/%D0%90%D1%84%D0%B3%D0%B0%D0%BD%D0%B8%D1%81%D1%82%D0%B0%D0%BD" TargetMode="External"/><Relationship Id="rId4" Type="http://schemas.openxmlformats.org/officeDocument/2006/relationships/hyperlink" Target="http://ru.wikipedia.org/wiki/%D0%A1%D0%BF%D0%B8%D1%81%D0%BE%D0%BA_%D1%81%D1%82%D1%80%D0%B0%D0%BD,_%D1%81%D0%BE%D1%80%D1%82%D0%B8%D1%80%D0%BE%D0%B2%D0%BA%D0%B0_%D0%BF%D0%BE_%D1%87%D0%B8%D1%81%D0%BB%D0%B5%D0%BD%D0%BD%D0%BE%D1%81%D1%82%D0%B8_%D0%BD%D0%B0%D1%25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ru.wikipedia.org/wiki/%D0%A4%D0%B0%D0%B9%D0%BB:GDPPCBRIC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1%D0%A0%D0%98%D0%9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0%D0%BB%D0%B0%D0%B1%D0%B0%D1%80%D1%81%D0%BA%D0%B8%D0%B9_%D0%B1%D0%B5%D1%80%D0%B5%D0%B3" TargetMode="External"/><Relationship Id="rId13" Type="http://schemas.openxmlformats.org/officeDocument/2006/relationships/hyperlink" Target="http://ru.wikipedia.org/wiki/%D0%9D%D0%B8%D0%BA%D0%BE%D0%B1%D0%B0%D1%80%D1%81%D0%BA%D0%B8%D0%B5_%D0%BE%D1%81%D1%82%D1%80%D0%BE%D0%B2%D0%B0" TargetMode="External"/><Relationship Id="rId18" Type="http://schemas.openxmlformats.org/officeDocument/2006/relationships/hyperlink" Target="http://ru.wikipedia.org/wiki/%D0%90%D0%BD%D0%B4%D0%B0%D0%BC%D0%B0%D0%BD%D1%81%D0%BA%D0%B8%D0%B5_%D0%BE%D1%81%D1%82%D1%80%D0%BE%D0%B2%D0%B0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ru.wikipedia.org/wiki/%D0%A4%D0%B0%D0%B9%D0%BB:India_Coromandel_Coast_locator_map.svg" TargetMode="External"/><Relationship Id="rId12" Type="http://schemas.openxmlformats.org/officeDocument/2006/relationships/hyperlink" Target="http://ru.wikipedia.org/wiki/%D0%A4%D0%B0%D0%B9%D0%BB:BSE.jpg" TargetMode="External"/><Relationship Id="rId17" Type="http://schemas.openxmlformats.org/officeDocument/2006/relationships/hyperlink" Target="http://ru.wikipedia.org/wiki/%D0%A4%D0%BE%D0%BD%D0%B4%D0%BE%D0%B2%D0%B0%D1%8F_%D0%B1%D0%B8%D1%80%D0%B6%D0%B0" TargetMode="External"/><Relationship Id="rId2" Type="http://schemas.openxmlformats.org/officeDocument/2006/relationships/hyperlink" Target="http://ru.wikipedia.org/wiki/%D0%9C%D1%83%D0%BC%D0%B1%D0%B0%D0%B8" TargetMode="External"/><Relationship Id="rId16" Type="http://schemas.openxmlformats.org/officeDocument/2006/relationships/hyperlink" Target="http://ru.wikipedia.org/wiki/%D0%91%D0%BE%D0%BC%D0%B1%D0%B5%D0%B9%D1%81%D0%BA%D0%B0%D1%8F_%D1%84%D0%BE%D0%BD%D0%B4%D0%BE%D0%B2%D0%B0%D1%8F_%D0%B1%D0%B8%D1%80%D0%B6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b/bb/Indus.A2002274.0610.1km.jpg" TargetMode="External"/><Relationship Id="rId11" Type="http://schemas.openxmlformats.org/officeDocument/2006/relationships/hyperlink" Target="http://ru.wikipedia.org/w/index.php" TargetMode="External"/><Relationship Id="rId5" Type="http://schemas.openxmlformats.org/officeDocument/2006/relationships/hyperlink" Target="http://upload.wikimedia.org/wikipedia/commons/e/ef/Indus_River_Delta.jpg" TargetMode="External"/><Relationship Id="rId15" Type="http://schemas.openxmlformats.org/officeDocument/2006/relationships/hyperlink" Target="http://ru.wikipedia.org/w/index.php" TargetMode="External"/><Relationship Id="rId10" Type="http://schemas.openxmlformats.org/officeDocument/2006/relationships/hyperlink" Target="http://ru.wikipedia.org/w/index.php" TargetMode="External"/><Relationship Id="rId4" Type="http://schemas.openxmlformats.org/officeDocument/2006/relationships/hyperlink" Target="http://ru.wikipedia.org/wiki/%D0%A2%D0%B8%D0%BA_(%D0%B4%D0%B5%D1%80%D0%B5%D0%B2%D0%BE)" TargetMode="External"/><Relationship Id="rId9" Type="http://schemas.openxmlformats.org/officeDocument/2006/relationships/hyperlink" Target="http://upload.wikimedia.org/wikipedia/commons/f/f7/Sandalwood.jpg" TargetMode="External"/><Relationship Id="rId14" Type="http://schemas.openxmlformats.org/officeDocument/2006/relationships/hyperlink" Target="http://ru.wikipedia.org/wiki/%D0%A2%D0%B5%D1%80%D0%BC%D0%B8%D0%BD%D0%B0%D0%BB%D0%B8%D1%8F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indija.ru/" TargetMode="External"/><Relationship Id="rId13" Type="http://schemas.openxmlformats.org/officeDocument/2006/relationships/hyperlink" Target="http://photo.turmir.com/album_1207.html" TargetMode="External"/><Relationship Id="rId3" Type="http://schemas.openxmlformats.org/officeDocument/2006/relationships/hyperlink" Target="http://www.200stran.ru/gallery_country79_item944.html" TargetMode="External"/><Relationship Id="rId7" Type="http://schemas.openxmlformats.org/officeDocument/2006/relationships/hyperlink" Target="http://upload.wikimedia.org/wikipedia/commons/0/03/Neemtree.jpg" TargetMode="External"/><Relationship Id="rId12" Type="http://schemas.openxmlformats.org/officeDocument/2006/relationships/hyperlink" Target="http://ru.wikipedia.org/wiki/%D0%98%D0%BD%D0%B4%D0%B8%D1%8F" TargetMode="External"/><Relationship Id="rId17" Type="http://schemas.openxmlformats.org/officeDocument/2006/relationships/image" Target="../media/image69.jpeg"/><Relationship Id="rId2" Type="http://schemas.openxmlformats.org/officeDocument/2006/relationships/hyperlink" Target="http://ru.wikipedia.org/wiki/%D0%9D%D0%B8%D0%B8%D0%BC" TargetMode="External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2" TargetMode="External"/><Relationship Id="rId11" Type="http://schemas.openxmlformats.org/officeDocument/2006/relationships/hyperlink" Target="http://ru.wikipedia.org/wiki/%D0%94%D0%B6%D0%B0%D0%BC%D0%BC%D1%83_%D0%B8_%D0%9A%D0%B0%D1%88%D0%BC%D0%B8%D1%80" TargetMode="External"/><Relationship Id="rId5" Type="http://schemas.openxmlformats.org/officeDocument/2006/relationships/hyperlink" Target="http://ru.wikipedia.org/wiki/%D0%9A%D0%B0%D1%80%D0%B0%D0%BA%D0%BE%D1%80%D1%83%D0%BC_(%D0%B3%D0%BE%D1%80%D0%BD%D0%B0%D1%8F_%D1%81%D0%B8%D1%81%D1%82%D0%B5%D0%BC%D0%B0)" TargetMode="External"/><Relationship Id="rId15" Type="http://schemas.openxmlformats.org/officeDocument/2006/relationships/hyperlink" Target="http://upload.wikimedia.org/wikipedia/commons/1/16/K2-big.jpg" TargetMode="External"/><Relationship Id="rId10" Type="http://schemas.openxmlformats.org/officeDocument/2006/relationships/hyperlink" Target="http://ru.wikipedia.org/wiki/%D0%9F%D0%B0%D0%BA%D0%B8%D1%81%D1%82%D0%B0%D0%BD" TargetMode="External"/><Relationship Id="rId4" Type="http://schemas.openxmlformats.org/officeDocument/2006/relationships/hyperlink" Target="http://ru.wikipedia.org/wiki/%D0%9A%D0%B0%D1%88%D0%BC%D0%B8%D1%80" TargetMode="External"/><Relationship Id="rId9" Type="http://schemas.openxmlformats.org/officeDocument/2006/relationships/hyperlink" Target="http://ru.wikipedia.org/wiki/%D0%94%D0%B6%D0%BE%D0%BC%D0%BE%D0%BB%D1%83%D0%BD%D0%B3%D0%BC%D0%B0" TargetMode="External"/><Relationship Id="rId1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E%D1%8E%D0%B7%D0%BD%D1%8B%D0%B5_%D1%82%D0%B5%D1%80%D1%80%D0%B8%D1%82%D0%BE%D1%80%D0%B8%D0%B8_%D0%98%D0%BD%D0%B4%D0%B8%D0%B8" TargetMode="Externa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hyperlink" Target="http://ru.wikipedia.org/wiki/%D0%AE%D0%B6%D0%BD%D0%B0%D1%8F_%D0%90%D0%B7%D0%B8%D1%8F" TargetMode="External"/><Relationship Id="rId12" Type="http://schemas.openxmlformats.org/officeDocument/2006/relationships/hyperlink" Target="http://ru.wikipedia.org/wiki/%D0%9A%D1%80%D0%B5%D0%BC%D0%B0%D1%86%D0%B8%D1%8F" TargetMode="External"/><Relationship Id="rId2" Type="http://schemas.openxmlformats.org/officeDocument/2006/relationships/hyperlink" Target="http://ru.wikipedia.org/wiki/%D0%93%D0%B0%D0%BD%D0%B3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3%D0%B0%D0%BD%D0%B3%D0%B0_%D0%B2_%D0%B8%D0%BD%D0%B4%D1%83%D0%B8%D0%B7%D0%BC%D0%B5" TargetMode="External"/><Relationship Id="rId11" Type="http://schemas.openxmlformats.org/officeDocument/2006/relationships/hyperlink" Target="http://ru.wikipedia.org/wiki/%D0%91%D0%B5%D0%BD%D0%B3%D0%B0%D0%BB%D1%8C%D1%81%D0%BA%D0%B8%D0%B9_%D0%B7%D0%B0%D0%BB%D0%B8%D0%B2" TargetMode="External"/><Relationship Id="rId5" Type="http://schemas.openxmlformats.org/officeDocument/2006/relationships/hyperlink" Target="http://ru.wikipedia.org/wiki/%D0%90%D0%BC%D0%B0%D0%B7%D0%BE%D0%BD%D0%BA%D0%B0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ru.wikipedia.org/wiki/%D0%91%D1%80%D0%B0%D1%85%D0%BC%D0%B0%D0%BF%D1%83%D1%82%D1%80%D0%B0" TargetMode="External"/><Relationship Id="rId9" Type="http://schemas.openxmlformats.org/officeDocument/2006/relationships/hyperlink" Target="http://ru.wikipedia.org/wiki/%D0%93%D0%B0%D0%BD%D0%B3%D0%BE%D1%82%D1%80%D0%B8_(%D0%BB%D0%B5%D0%B4%D0%BD%D0%B8%D0%BA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8/84/Himalaya_composit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0%B8%D1%82%D0%B0%D0%B9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7/79/Himalayas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India_Train.jpg" TargetMode="External"/><Relationship Id="rId3" Type="http://schemas.openxmlformats.org/officeDocument/2006/relationships/hyperlink" Target="http://ru.wikipedia.org/wiki/%D0%A0%D0%B5%D1%87%D0%BD%D0%BE%D0%B9_%D1%82%D1%80%D0%B0%D0%BD%D1%81%D0%BF%D0%BE%D1%80%D1%82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://ru.wikipedia.org/wiki/Indian_Railway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50-%D0%B5" TargetMode="External"/><Relationship Id="rId5" Type="http://schemas.openxmlformats.org/officeDocument/2006/relationships/hyperlink" Target="http://ru.wikipedia.org/wiki/%D0%9C%D0%BE%D1%80%D1%81%D0%BA%D0%BE%D0%B9_%D1%82%D1%80%D0%B0%D0%BD%D1%81%D0%BF%D0%BE%D1%80%D1%82" TargetMode="External"/><Relationship Id="rId4" Type="http://schemas.openxmlformats.org/officeDocument/2006/relationships/hyperlink" Target="http://ru.wikipedia.org/wiki/%D0%96%D0%B5%D0%BB%D0%B5%D0%B7%D0%BD%D0%BE%D0%B4%D0%BE%D1%80%D0%BE%D0%B6%D0%BD%D1%8B%D0%B9_%D1%82%D1%80%D0%B0%D0%BD%D1%81%D0%BF%D0%BE%D1%80%D1%82_%D0%B2_%D0%98%D0%BD%D0%B4%D0%B8%D0%B8" TargetMode="External"/><Relationship Id="rId9" Type="http://schemas.openxmlformats.org/officeDocument/2006/relationships/hyperlink" Target="http://ru.wikipedia.org/wiki/%D0%9A%D0%B0%D0%B2%D0%B5%D1%80%D0%B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Emblem_of_India.svg" TargetMode="External"/><Relationship Id="rId2" Type="http://schemas.openxmlformats.org/officeDocument/2006/relationships/hyperlink" Target="http://ru.wikipedia.org/wiki/%D0%A4%D0%B5%D0%B4%D0%B5%D1%80%D0%B0%D1%86%D0%B8%D1%8F?title=%D0%90%D1%81%D1%81%D0%B0%D0%BC%D0%BE-%D0%91%D0%B8%D1%80%D0%BC%D0%B0%D0%BD%D1%81%D0%BA%D0%B8%D0%B5_%D0%B3%D0%BE%D1%80%D1%8B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56_%D0%B3%D0%BE%D0%B4?title=%D0%9F%D0%B8%D0%BA_%D0%A8%D0%B8%D0%BB%D0%BB%D0%BE%D0%BD%D0%B3&amp;action=edit&amp;redlink=1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ru.wikipedia.org/wiki/%D0%94%D0%B5%D0%BB%D0%B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ve.1001chudo.ru/india_1564_gallery.html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Herpestes_edwardsii_at_Hyderaba.jpg" TargetMode="External"/><Relationship Id="rId5" Type="http://schemas.openxmlformats.org/officeDocument/2006/relationships/hyperlink" Target="http://ru.wikipedia.org/wiki/%D0%A4%D0%B0%D0%B9%D0%BB:Cynictis_penicillata.jpg" TargetMode="External"/><Relationship Id="rId4" Type="http://schemas.openxmlformats.org/officeDocument/2006/relationships/hyperlink" Target="http://www.200stran.ru/gallery_country79_item945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0%D0%BD%D0%B3%D0%BB%D0%B0%D0%B4%D0%B5%D1%88" TargetMode="External"/><Relationship Id="rId3" Type="http://schemas.openxmlformats.org/officeDocument/2006/relationships/hyperlink" Target="http://ru.wikipedia.org/wiki/%D0%94%D0%B6%D0%B0%D0%BC%D0%BC%D1%83_%D0%B8_%D0%9A%D0%B0%D1%88%D0%BC%D0%B8%D1%80?title=%D0%A5%D0%B0%D0%B9%D0%B4%D0%B0%D1%80%D0%B0%D0%B1%D0%B0%D0%B4_(%D0%B3%D0%BE%D1%80%D0%BE%D0%B4_%D0%B2_%D0%9F%D0%B0%D0%BA%D0%B8%D1%81%D1%82%D0%B0%D0%BD%D0%B5)&amp;action=edit&amp;redlink=1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%D0%A0%D0%B5%D0%BB%D1%8C%D0%B5%D1%84_%D0%98%D0%BD%D0%B4%D0%B8%D0%B8.png" TargetMode="External"/><Relationship Id="rId5" Type="http://schemas.openxmlformats.org/officeDocument/2006/relationships/hyperlink" Target="http://ru.wikipedia.org/wiki/%D0%98%D0%BD%D0%B4%D0%BE%D0%BD%D0%B5%D0%B7%D0%B8%D1%8F?title=%D0%93%D0%B0%D0%B4%D0%B6%D0%B0%D0%BC%D1%80%D0%BE&amp;action=edit&amp;redlink=1" TargetMode="External"/><Relationship Id="rId4" Type="http://schemas.openxmlformats.org/officeDocument/2006/relationships/hyperlink" Target="http://ru.wikipedia.org/wiki/%D0%9A%D0%B2%D0%B0%D0%B4%D1%80%D0%B0%D1%82%D0%BD%D1%8B%D0%B9_%D0%BA%D0%B8%D0%BB%D0%BE%D0%BC%D0%B5%D1%82%D1%80?title=%D0%94%D0%B5%D0%BB%D1%8C%D1%82%D0%B0_%D0%98%D0%BD%D0%B4%D0%B0&amp;action=edit&amp;redlink=1" TargetMode="Externa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нди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82804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http://photo.turmir.com/uploadsSmall/uploads/user_131/svad-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2420938"/>
            <a:ext cx="14287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0" descr="Фатехпур Сикри, Диван-и-Кхас, центральная колонна и интерьер дворца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2420938"/>
            <a:ext cx="32194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http://www.200stran.ru/utils/thumbnail.php?dx=900&amp;dy=158&amp;src=/images/gallery/mini/1270239946_33229d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4724400"/>
            <a:ext cx="18764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http://www.200stran.ru/utils/thumbnail.php?dx=900&amp;dy=158&amp;src=/images/gallery/mini/1270239897_60d97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6238" y="4868863"/>
            <a:ext cx="18764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2916238" y="1773238"/>
            <a:ext cx="45386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>
                <a:solidFill>
                  <a:srgbClr val="00B050"/>
                </a:solidFill>
                <a:latin typeface="Times New Roman" pitchFamily="18" charset="0"/>
              </a:rPr>
              <a:t>Виртуальное путешествие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1050" y="2708275"/>
            <a:ext cx="3097213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Выполнила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ссистент кафедры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д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овузовской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подготовки и профориентации: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учитель географии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Юлия Валерьевна Грицун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Файл:Brahmaputra-verlaufsgebi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6250"/>
            <a:ext cx="4681538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5003800" y="404813"/>
            <a:ext cx="39608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Самые крупные реки, берущие своё начало в Гималаях и большей своей частью протекающие по территории Индии, это </a:t>
            </a:r>
            <a:r>
              <a:rPr lang="ru-RU" u="sng">
                <a:solidFill>
                  <a:schemeClr val="bg1"/>
                </a:solidFill>
                <a:hlinkClick r:id="rId4" tooltip="Ганга"/>
              </a:rPr>
              <a:t>Ганг</a:t>
            </a:r>
            <a:r>
              <a:rPr lang="ru-RU" u="sng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и </a:t>
            </a:r>
            <a:r>
              <a:rPr lang="ru-RU" u="sng">
                <a:solidFill>
                  <a:schemeClr val="bg1"/>
                </a:solidFill>
                <a:hlinkClick r:id="rId5" tooltip="Брахмапутра"/>
              </a:rPr>
              <a:t>Брахмапутра</a:t>
            </a:r>
            <a:r>
              <a:rPr lang="ru-RU">
                <a:solidFill>
                  <a:schemeClr val="bg1"/>
                </a:solidFill>
              </a:rPr>
              <a:t>; обе они впадают в </a:t>
            </a:r>
            <a:r>
              <a:rPr lang="ru-RU" u="sng">
                <a:solidFill>
                  <a:schemeClr val="bg1"/>
                </a:solidFill>
                <a:hlinkClick r:id="rId6" tooltip="Бенгальский залив"/>
              </a:rPr>
              <a:t>Бенгальский залив</a:t>
            </a:r>
            <a:r>
              <a:rPr lang="ru-RU">
                <a:solidFill>
                  <a:schemeClr val="bg1"/>
                </a:solidFill>
              </a:rPr>
              <a:t>.</a:t>
            </a:r>
            <a:r>
              <a:rPr lang="ru-RU" u="sng" baseline="3000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Главные притоки Ганги это </a:t>
            </a:r>
            <a:r>
              <a:rPr lang="ru-RU" u="sng">
                <a:solidFill>
                  <a:schemeClr val="bg1"/>
                </a:solidFill>
                <a:hlinkClick r:id="rId7" tooltip="Ямуна"/>
              </a:rPr>
              <a:t>Ямуна</a:t>
            </a:r>
            <a:r>
              <a:rPr lang="ru-RU">
                <a:solidFill>
                  <a:schemeClr val="bg1"/>
                </a:solidFill>
              </a:rPr>
              <a:t> и </a:t>
            </a:r>
            <a:r>
              <a:rPr lang="ru-RU" u="sng">
                <a:solidFill>
                  <a:schemeClr val="bg1"/>
                </a:solidFill>
                <a:hlinkClick r:id="rId8" tooltip="Коши (река) (страница отсутствует)"/>
              </a:rPr>
              <a:t>Коши</a:t>
            </a:r>
            <a:r>
              <a:rPr lang="ru-RU">
                <a:solidFill>
                  <a:schemeClr val="bg1"/>
                </a:solidFill>
              </a:rPr>
              <a:t>. Их низкие берега каждый год становятся причиной катастрофических наводнений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5148263" y="3068638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</a:endParaRPr>
          </a:p>
          <a:p>
            <a:endParaRPr lang="ru-RU" b="1">
              <a:latin typeface="Times New Roman" pitchFamily="18" charset="0"/>
            </a:endParaRPr>
          </a:p>
          <a:p>
            <a:endParaRPr lang="ru-RU" b="1">
              <a:latin typeface="Times New Roman" pitchFamily="18" charset="0"/>
            </a:endParaRPr>
          </a:p>
          <a:p>
            <a:endParaRPr lang="ru-RU" b="1">
              <a:latin typeface="Times New Roman" pitchFamily="18" charset="0"/>
            </a:endParaRPr>
          </a:p>
          <a:p>
            <a:endParaRPr lang="ru-RU" b="1">
              <a:latin typeface="Times New Roman" pitchFamily="18" charset="0"/>
            </a:endParaRPr>
          </a:p>
          <a:p>
            <a:endParaRPr lang="ru-RU" b="1">
              <a:latin typeface="Times New Roman" pitchFamily="18" charset="0"/>
            </a:endParaRPr>
          </a:p>
          <a:p>
            <a:r>
              <a:rPr lang="ru-RU" b="1">
                <a:solidFill>
                  <a:schemeClr val="bg1"/>
                </a:solidFill>
              </a:rPr>
              <a:t>Брахмапу́тра</a:t>
            </a:r>
            <a:r>
              <a:rPr lang="ru-RU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-</a:t>
            </a:r>
            <a:r>
              <a:rPr lang="ru-RU">
                <a:solidFill>
                  <a:schemeClr val="bg1"/>
                </a:solidFill>
              </a:rPr>
              <a:t>левый приток </a:t>
            </a:r>
            <a:r>
              <a:rPr lang="ru-RU" u="sng">
                <a:solidFill>
                  <a:schemeClr val="bg1"/>
                </a:solidFill>
                <a:hlinkClick r:id="rId9" tooltip="Ганг"/>
              </a:rPr>
              <a:t>Ганга</a:t>
            </a:r>
            <a:r>
              <a:rPr lang="ru-RU">
                <a:solidFill>
                  <a:schemeClr val="bg1"/>
                </a:solidFill>
              </a:rPr>
              <a:t>; одна из крупнейших водных артерий в </a:t>
            </a:r>
            <a:r>
              <a:rPr lang="ru-RU" u="sng">
                <a:solidFill>
                  <a:schemeClr val="bg1"/>
                </a:solidFill>
                <a:hlinkClick r:id="rId10" tooltip="Южная Азия"/>
              </a:rPr>
              <a:t>Южной Азии</a:t>
            </a:r>
            <a:r>
              <a:rPr lang="ru-RU">
                <a:solidFill>
                  <a:schemeClr val="bg1"/>
                </a:solidFill>
              </a:rPr>
              <a:t>, самая высокогорная в мире река.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Файл:Ganga at Kaudiayal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04813"/>
            <a:ext cx="48974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684213" y="4365625"/>
            <a:ext cx="7920037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solidFill>
                  <a:schemeClr val="bg1"/>
                </a:solidFill>
                <a:hlinkClick r:id="rId5" tooltip="Ганга в индуизме"/>
              </a:rPr>
              <a:t>Ганга</a:t>
            </a:r>
            <a:r>
              <a:rPr lang="ru-RU">
                <a:solidFill>
                  <a:schemeClr val="bg1"/>
                </a:solidFill>
              </a:rPr>
              <a:t> в индуистской мифологии — небесная река, которая спустилась на землю и стала рекой Ганг. С давних времён считается священной рекой Индуисты совершают к ней паломничества, особенно к её истокам . На её берегах проходят </a:t>
            </a:r>
            <a:r>
              <a:rPr lang="ru-RU" u="sng">
                <a:solidFill>
                  <a:schemeClr val="bg1"/>
                </a:solidFill>
                <a:hlinkClick r:id="rId6" tooltip="Кремация"/>
              </a:rPr>
              <a:t>кремации</a:t>
            </a:r>
            <a:r>
              <a:rPr lang="ru-RU">
                <a:solidFill>
                  <a:schemeClr val="bg1"/>
                </a:solidFill>
              </a:rPr>
              <a:t>, в воде рассеивается пепел умерших и осуществляются ритуальные омовения. Река активно используется для </a:t>
            </a:r>
            <a:r>
              <a:rPr lang="ru-RU" u="sng">
                <a:solidFill>
                  <a:schemeClr val="bg1"/>
                </a:solidFill>
                <a:hlinkClick r:id="rId7" tooltip="Орошение"/>
              </a:rPr>
              <a:t>орошения</a:t>
            </a:r>
            <a:r>
              <a:rPr lang="ru-RU">
                <a:solidFill>
                  <a:schemeClr val="bg1"/>
                </a:solidFill>
              </a:rPr>
              <a:t>. Бассейн Ганга, площадью более 1 млн км², является одним из наиболее густонаселённых регионов </a:t>
            </a:r>
            <a:r>
              <a:rPr lang="ru-RU" u="sng">
                <a:solidFill>
                  <a:schemeClr val="bg1"/>
                </a:solidFill>
                <a:hlinkClick r:id="rId8" tooltip="Земля"/>
              </a:rPr>
              <a:t>Земли</a:t>
            </a:r>
            <a:r>
              <a:rPr lang="ru-RU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6011863" y="404813"/>
            <a:ext cx="29527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Ганг</a:t>
            </a:r>
            <a:r>
              <a:rPr lang="ru-RU">
                <a:solidFill>
                  <a:schemeClr val="bg1"/>
                </a:solidFill>
              </a:rPr>
              <a:t> - одна из самых полноводных (вместе с </a:t>
            </a:r>
            <a:r>
              <a:rPr lang="ru-RU" u="sng">
                <a:solidFill>
                  <a:schemeClr val="bg1"/>
                </a:solidFill>
                <a:hlinkClick r:id="rId9" tooltip="Брахмапутра"/>
              </a:rPr>
              <a:t>Брахмапутрой</a:t>
            </a:r>
            <a:r>
              <a:rPr lang="ru-RU">
                <a:solidFill>
                  <a:schemeClr val="bg1"/>
                </a:solidFill>
              </a:rPr>
              <a:t> 3-е место в мире по водоносности после </a:t>
            </a:r>
            <a:r>
              <a:rPr lang="ru-RU" u="sng">
                <a:solidFill>
                  <a:schemeClr val="bg1"/>
                </a:solidFill>
                <a:hlinkClick r:id="rId10" tooltip="Амазонка"/>
              </a:rPr>
              <a:t>Амазонки</a:t>
            </a:r>
            <a:r>
              <a:rPr lang="ru-RU" u="sng">
                <a:solidFill>
                  <a:schemeClr val="bg1"/>
                </a:solidFill>
              </a:rPr>
              <a:t> и</a:t>
            </a:r>
            <a:r>
              <a:rPr lang="ru-RU">
                <a:solidFill>
                  <a:schemeClr val="bg1"/>
                </a:solidFill>
              </a:rPr>
              <a:t> Конго</a:t>
            </a:r>
            <a:endParaRPr lang="ru-RU" u="sng" baseline="30000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и длинных (2 700 км)</a:t>
            </a:r>
            <a:r>
              <a:rPr lang="ru-RU" u="sng" baseline="30000">
                <a:solidFill>
                  <a:schemeClr val="bg1"/>
                </a:solidFill>
                <a:hlinkClick r:id="rId11"/>
              </a:rPr>
              <a:t>[</a:t>
            </a:r>
            <a:r>
              <a:rPr lang="ru-RU">
                <a:solidFill>
                  <a:schemeClr val="bg1"/>
                </a:solidFill>
              </a:rPr>
              <a:t>рек </a:t>
            </a:r>
            <a:r>
              <a:rPr lang="ru-RU">
                <a:solidFill>
                  <a:schemeClr val="bg1"/>
                </a:solidFill>
                <a:hlinkClick r:id="rId12" tooltip="Южная Азия"/>
              </a:rPr>
              <a:t>Южно</a:t>
            </a:r>
            <a:r>
              <a:rPr lang="ru-RU">
                <a:hlinkClick r:id="rId12" tooltip="Южная Азия"/>
              </a:rPr>
              <a:t>й Азии</a:t>
            </a:r>
            <a:r>
              <a:rPr lang="ru-RU"/>
              <a:t>. </a:t>
            </a: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5940425" y="2492375"/>
            <a:ext cx="3024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Берёт своё начало в Западных </a:t>
            </a:r>
            <a:r>
              <a:rPr lang="ru-RU" u="sng">
                <a:solidFill>
                  <a:schemeClr val="bg1"/>
                </a:solidFill>
                <a:hlinkClick r:id="rId13" tooltip="Гималаи"/>
              </a:rPr>
              <a:t>Гималаях</a:t>
            </a:r>
            <a:r>
              <a:rPr lang="ru-RU">
                <a:solidFill>
                  <a:schemeClr val="bg1"/>
                </a:solidFill>
              </a:rPr>
              <a:t> с </a:t>
            </a:r>
            <a:r>
              <a:rPr lang="ru-RU" u="sng">
                <a:solidFill>
                  <a:schemeClr val="bg1"/>
                </a:solidFill>
                <a:hlinkClick r:id="rId14" tooltip="Ганготри (ледник)"/>
              </a:rPr>
              <a:t>ледника </a:t>
            </a:r>
            <a:r>
              <a:rPr lang="ru-RU" u="sng">
                <a:hlinkClick r:id="rId14" tooltip="Ганготри (ледник)"/>
              </a:rPr>
              <a:t>Ганготри</a:t>
            </a:r>
            <a:r>
              <a:rPr lang="ru-RU"/>
              <a:t> </a:t>
            </a:r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6264275" y="3429000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и впадает в </a:t>
            </a:r>
            <a:r>
              <a:rPr lang="ru-RU" u="sng">
                <a:solidFill>
                  <a:schemeClr val="bg1"/>
                </a:solidFill>
                <a:hlinkClick r:id="rId15" tooltip="Бенгальский залив"/>
              </a:rPr>
              <a:t>Бенгальский залив</a:t>
            </a:r>
            <a:r>
              <a:rPr lang="ru-RU" u="sng">
                <a:solidFill>
                  <a:schemeClr val="bg1"/>
                </a:solidFill>
              </a:rPr>
              <a:t>.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851275" y="188913"/>
            <a:ext cx="51133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Растительный и животный мир Индии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ru-RU"/>
              <a:t>      </a:t>
            </a:r>
            <a:r>
              <a:rPr lang="ru-RU" sz="1600">
                <a:solidFill>
                  <a:schemeClr val="bg1"/>
                </a:solidFill>
              </a:rPr>
              <a:t>За тысячелетия  хозяйственного  освоения Индии, естественный растительный покров на бо́льшей части её территории сохранился мало, однако, он отличается большим разнообразием: от тропических дождевых лесов Андаманских островов, </a:t>
            </a:r>
            <a:r>
              <a:rPr lang="ru-RU" sz="1600" u="sng">
                <a:solidFill>
                  <a:schemeClr val="bg1"/>
                </a:solidFill>
                <a:hlinkClick r:id="rId3" tooltip="Западные Гаты"/>
              </a:rPr>
              <a:t>Западных Гат</a:t>
            </a:r>
            <a:r>
              <a:rPr lang="ru-RU" sz="1600">
                <a:solidFill>
                  <a:schemeClr val="bg1"/>
                </a:solidFill>
              </a:rPr>
              <a:t>,</a:t>
            </a:r>
          </a:p>
          <a:p>
            <a:r>
              <a:rPr lang="ru-RU" sz="1600">
                <a:solidFill>
                  <a:schemeClr val="bg1"/>
                </a:solidFill>
              </a:rPr>
              <a:t> и Северо-восточной Индии, до </a:t>
            </a:r>
            <a:r>
              <a:rPr lang="ru-RU" sz="1600" u="sng">
                <a:solidFill>
                  <a:schemeClr val="bg1"/>
                </a:solidFill>
                <a:hlinkClick r:id="rId4" tooltip="Хвойный лес"/>
              </a:rPr>
              <a:t>хвойных лесов</a:t>
            </a:r>
            <a:r>
              <a:rPr lang="ru-RU" sz="1600">
                <a:solidFill>
                  <a:schemeClr val="bg1"/>
                </a:solidFill>
              </a:rPr>
              <a:t> Гималаев. На равнинах внутренних районов Индостана преобладают вторичные </a:t>
            </a:r>
            <a:r>
              <a:rPr lang="ru-RU" sz="1600" u="sng">
                <a:solidFill>
                  <a:schemeClr val="bg1"/>
                </a:solidFill>
                <a:hlinkClick r:id="rId5" tooltip="Саванна"/>
              </a:rPr>
              <a:t>саванны</a:t>
            </a:r>
            <a:r>
              <a:rPr lang="ru-RU" sz="1600">
                <a:solidFill>
                  <a:schemeClr val="bg1"/>
                </a:solidFill>
              </a:rPr>
              <a:t> из </a:t>
            </a:r>
            <a:r>
              <a:rPr lang="ru-RU" sz="1600" u="sng">
                <a:solidFill>
                  <a:schemeClr val="bg1"/>
                </a:solidFill>
                <a:hlinkClick r:id="rId6" tooltip="Акация"/>
              </a:rPr>
              <a:t>акаций</a:t>
            </a:r>
            <a:r>
              <a:rPr lang="ru-RU" sz="1600">
                <a:solidFill>
                  <a:schemeClr val="bg1"/>
                </a:solidFill>
              </a:rPr>
              <a:t>, </a:t>
            </a:r>
            <a:r>
              <a:rPr lang="ru-RU" sz="1600" u="sng">
                <a:solidFill>
                  <a:schemeClr val="bg1"/>
                </a:solidFill>
                <a:hlinkClick r:id="rId7" tooltip="Пальмовые"/>
              </a:rPr>
              <a:t>пальм</a:t>
            </a:r>
            <a:r>
              <a:rPr lang="ru-RU" sz="1600">
                <a:solidFill>
                  <a:schemeClr val="bg1"/>
                </a:solidFill>
              </a:rPr>
              <a:t>, </a:t>
            </a:r>
            <a:r>
              <a:rPr lang="ru-RU" sz="1600" u="sng">
                <a:solidFill>
                  <a:schemeClr val="bg1"/>
                </a:solidFill>
                <a:hlinkClick r:id="rId8" tooltip="Баньян"/>
              </a:rPr>
              <a:t>баньянов</a:t>
            </a:r>
            <a:r>
              <a:rPr lang="ru-RU" u="sng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8435" name="Рисунок 2" descr="Дерево акации в пустыне Негев, Израиль.">
            <a:hlinkClick r:id="rId9" tooltip="&quot;Дерево акации в пустыне Негев, Израиль.&quot;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313" y="260350"/>
            <a:ext cx="33115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3" descr="Banyan 02 in Tenganan by Line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288" y="3213100"/>
            <a:ext cx="33131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4" descr="Пальмовые">
            <a:hlinkClick r:id="rId13" tooltip="Пальмовые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688" y="3357563"/>
            <a:ext cx="2303462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3924300" y="3644900"/>
            <a:ext cx="24479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Под священным </a:t>
            </a:r>
            <a:r>
              <a:rPr lang="ru-RU">
                <a:solidFill>
                  <a:schemeClr val="bg1"/>
                </a:solidFill>
                <a:hlinkClick r:id="rId8" tooltip="Баньян"/>
              </a:rPr>
              <a:t>баньяновым</a:t>
            </a:r>
            <a:r>
              <a:rPr lang="ru-RU">
                <a:solidFill>
                  <a:schemeClr val="bg1"/>
                </a:solidFill>
              </a:rPr>
              <a:t> деревом, изображение которого были обнаружены на древних печатях </a:t>
            </a:r>
            <a:r>
              <a:rPr lang="ru-RU" u="sng">
                <a:solidFill>
                  <a:schemeClr val="bg1"/>
                </a:solidFill>
                <a:hlinkClick r:id="rId15" tooltip="Будда Гаутама"/>
              </a:rPr>
              <a:t>Будда </a:t>
            </a:r>
            <a:r>
              <a:rPr lang="ru-RU">
                <a:solidFill>
                  <a:schemeClr val="bg1"/>
                </a:solidFill>
              </a:rPr>
              <a:t>достиг просветления </a:t>
            </a:r>
          </a:p>
        </p:txBody>
      </p:sp>
      <p:sp>
        <p:nvSpPr>
          <p:cNvPr id="18439" name="Прямоугольник 7"/>
          <p:cNvSpPr>
            <a:spLocks noChangeArrowheads="1"/>
          </p:cNvSpPr>
          <p:nvPr/>
        </p:nvSpPr>
        <p:spPr bwMode="auto">
          <a:xfrm>
            <a:off x="755650" y="2852738"/>
            <a:ext cx="1020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Акация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18440" name="Прямоугольник 8"/>
          <p:cNvSpPr>
            <a:spLocks noChangeArrowheads="1"/>
          </p:cNvSpPr>
          <p:nvPr/>
        </p:nvSpPr>
        <p:spPr bwMode="auto">
          <a:xfrm>
            <a:off x="6227763" y="6381750"/>
            <a:ext cx="2522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Кокосовая пальма, Гоа</a:t>
            </a:r>
          </a:p>
        </p:txBody>
      </p:sp>
      <p:sp>
        <p:nvSpPr>
          <p:cNvPr id="18441" name="Прямоугольник 9"/>
          <p:cNvSpPr>
            <a:spLocks noChangeArrowheads="1"/>
          </p:cNvSpPr>
          <p:nvPr/>
        </p:nvSpPr>
        <p:spPr bwMode="auto">
          <a:xfrm>
            <a:off x="395288" y="6237288"/>
            <a:ext cx="217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Баньяновое дерево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4500563" y="476250"/>
            <a:ext cx="3600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горах сохранились муссонные леса из </a:t>
            </a:r>
            <a:r>
              <a:rPr lang="ru-RU" u="sng" dirty="0">
                <a:solidFill>
                  <a:srgbClr val="FF0000"/>
                </a:solidFill>
                <a:hlinkClick r:id="rId3" tooltip="Тик (дерево)"/>
              </a:rPr>
              <a:t>тика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u="sng" dirty="0">
                <a:solidFill>
                  <a:srgbClr val="FF0000"/>
                </a:solidFill>
                <a:hlinkClick r:id="rId4" tooltip="Сантал (растение)"/>
              </a:rPr>
              <a:t>сандала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u="sng" dirty="0">
                <a:solidFill>
                  <a:srgbClr val="FF0000"/>
                </a:solidFill>
                <a:hlinkClick r:id="rId5" tooltip="Бамбуковые"/>
              </a:rPr>
              <a:t>бамбуков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u="sng" dirty="0" err="1">
                <a:solidFill>
                  <a:srgbClr val="FF0000"/>
                </a:solidFill>
                <a:hlinkClick r:id="rId6" tooltip="Терминалия"/>
              </a:rPr>
              <a:t>терминалий</a:t>
            </a:r>
            <a:r>
              <a:rPr lang="ru-RU" u="sng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9" name="Рисунок 2" descr="Файл:Sandalwood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188913"/>
            <a:ext cx="3887788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 descr="Файл:Bamboo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" y="3573463"/>
            <a:ext cx="4032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 descr="Файл:Terminalia australis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3" y="1773238"/>
            <a:ext cx="39592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611188" y="3141663"/>
            <a:ext cx="2182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Сандаловое дерево</a:t>
            </a: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539750" y="6488113"/>
            <a:ext cx="947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Бамбук</a:t>
            </a:r>
          </a:p>
        </p:txBody>
      </p:sp>
      <p:sp>
        <p:nvSpPr>
          <p:cNvPr id="19464" name="Прямоугольник 7"/>
          <p:cNvSpPr>
            <a:spLocks noChangeArrowheads="1"/>
          </p:cNvSpPr>
          <p:nvPr/>
        </p:nvSpPr>
        <p:spPr bwMode="auto">
          <a:xfrm>
            <a:off x="4932363" y="4652963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Терминалия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Файл:Neemtre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92150"/>
            <a:ext cx="54006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5940425" y="836613"/>
            <a:ext cx="26638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 основным деревьям Индии принадлежит </a:t>
            </a:r>
            <a:r>
              <a:rPr lang="ru-RU" u="sng">
                <a:solidFill>
                  <a:schemeClr val="bg1"/>
                </a:solidFill>
                <a:hlinkClick r:id="rId4" tooltip="Ниим"/>
              </a:rPr>
              <a:t>ниим</a:t>
            </a:r>
            <a:r>
              <a:rPr lang="ru-RU">
                <a:solidFill>
                  <a:schemeClr val="bg1"/>
                </a:solidFill>
              </a:rPr>
              <a:t>, широко используемый в медицинских препаратах. </a:t>
            </a: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5940425" y="2708275"/>
            <a:ext cx="25193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В </a:t>
            </a:r>
            <a:r>
              <a:rPr lang="ru-RU" u="sng">
                <a:solidFill>
                  <a:schemeClr val="bg1"/>
                </a:solidFill>
                <a:hlinkClick r:id="rId5" tooltip="Индия"/>
              </a:rPr>
              <a:t>Индии</a:t>
            </a:r>
            <a:r>
              <a:rPr lang="ru-RU">
                <a:solidFill>
                  <a:schemeClr val="bg1"/>
                </a:solidFill>
              </a:rPr>
              <a:t>  ниим известен как «деревенская аптека», «божественное дерево» и «панацея от всех болезней».</a:t>
            </a:r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684213" y="4521200"/>
            <a:ext cx="4464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Ним, также ниим или Азадирахта индийская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5076825" y="260350"/>
            <a:ext cx="37433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            Из крупных хищников </a:t>
            </a:r>
            <a:r>
              <a:rPr lang="ru-RU">
                <a:solidFill>
                  <a:srgbClr val="FF0000"/>
                </a:solidFill>
              </a:rPr>
              <a:t>азиатский лев </a:t>
            </a:r>
            <a:r>
              <a:rPr lang="ru-RU">
                <a:solidFill>
                  <a:schemeClr val="bg1"/>
                </a:solidFill>
              </a:rPr>
              <a:t>сохранился только в национальном парке Гирский лес на полуострове Катхиявар (штат Гуджарат), </a:t>
            </a:r>
            <a:r>
              <a:rPr lang="ru-RU">
                <a:solidFill>
                  <a:srgbClr val="FF0000"/>
                </a:solidFill>
              </a:rPr>
              <a:t>тигры и леопарды</a:t>
            </a:r>
            <a:r>
              <a:rPr lang="ru-RU">
                <a:solidFill>
                  <a:schemeClr val="bg1"/>
                </a:solidFill>
              </a:rPr>
              <a:t> водятся в джунглях тераев, в Ассамо-Бирманской пограничной зоне и на севере Индостана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1507" name="Рисунок 2" descr="Файл:Panthera leo persica ma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04813"/>
            <a:ext cx="42481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 descr="Файл:Indian Tig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357563"/>
            <a:ext cx="431958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5003800" y="2997200"/>
            <a:ext cx="3960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         </a:t>
            </a:r>
            <a:r>
              <a:rPr lang="ru-RU" dirty="0">
                <a:solidFill>
                  <a:schemeClr val="bg1"/>
                </a:solidFill>
              </a:rPr>
              <a:t>В Индии существует 172 вида, которые находятся в списке видов под угрозой вымирания </a:t>
            </a:r>
            <a:r>
              <a:rPr lang="ru-RU" u="sng" dirty="0">
                <a:solidFill>
                  <a:srgbClr val="FF0000"/>
                </a:solidFill>
                <a:hlinkClick r:id="rId7" tooltip="Всемирный союз охраны природы"/>
              </a:rPr>
              <a:t>Всемирного союза охраны природы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что составляет 2,9 % от общего числа видов в списке.</a:t>
            </a:r>
            <a:r>
              <a:rPr lang="ru-RU" u="sng" baseline="30000" dirty="0">
                <a:solidFill>
                  <a:schemeClr val="bg1"/>
                </a:solidFill>
              </a:rPr>
              <a:t> 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 ним </a:t>
            </a:r>
            <a:r>
              <a:rPr lang="ru-RU" dirty="0">
                <a:solidFill>
                  <a:srgbClr val="FF0000"/>
                </a:solidFill>
              </a:rPr>
              <a:t>принадлежит </a:t>
            </a:r>
            <a:r>
              <a:rPr lang="ru-RU" u="sng" dirty="0">
                <a:solidFill>
                  <a:srgbClr val="FF0000"/>
                </a:solidFill>
                <a:hlinkClick r:id="rId8" tooltip="Азиатский лев"/>
              </a:rPr>
              <a:t>Азиатский лев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u="sng" dirty="0">
                <a:solidFill>
                  <a:srgbClr val="FF0000"/>
                </a:solidFill>
                <a:hlinkClick r:id="rId9" tooltip="Бенгальский тигр"/>
              </a:rPr>
              <a:t>Бенгальский </a:t>
            </a:r>
            <a:r>
              <a:rPr lang="ru-RU" u="sng" dirty="0" smtClean="0">
                <a:solidFill>
                  <a:srgbClr val="FF0000"/>
                </a:solidFill>
                <a:hlinkClick r:id="rId9" tooltip="Бенгальский тигр"/>
              </a:rPr>
              <a:t>тигр</a:t>
            </a:r>
            <a:r>
              <a:rPr lang="ru-RU" u="sng" dirty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755650" y="2997200"/>
            <a:ext cx="1704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Азиатский лев</a:t>
            </a:r>
          </a:p>
        </p:txBody>
      </p:sp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539750" y="6308725"/>
            <a:ext cx="2058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Бенгальский тигр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635375" y="373063"/>
            <a:ext cx="5257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</a:rPr>
              <a:t>       </a:t>
            </a:r>
            <a:r>
              <a:rPr lang="ru-RU" sz="1600">
                <a:solidFill>
                  <a:srgbClr val="FF0000"/>
                </a:solidFill>
                <a:ea typeface="Times New Roman" pitchFamily="18" charset="0"/>
              </a:rPr>
              <a:t>Индийский слон 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</a:rPr>
              <a:t>мельче африканского сородича. Масса его не превышает 5 т, а высота в плечах 2,5—3 м. В отличие от африканского слона, бивни имеются только у самцов, но и они короче, чем бивни африканского сородича в 2—3 раза. Обитает индийский слон в лесных зарослях, держится обычно семейными группами по 10—20 животных, иногда встречаются стада до 100 и более особей. Вожаком стада становится обычно старая самка. В отличие от африканского сородича, индийский слон легко приручается, легко поддается обучению.</a:t>
            </a:r>
            <a:endParaRPr lang="ru-RU" sz="1600">
              <a:ea typeface="Times New Roman" pitchFamily="18" charset="0"/>
            </a:endParaRPr>
          </a:p>
        </p:txBody>
      </p:sp>
      <p:pic>
        <p:nvPicPr>
          <p:cNvPr id="22531" name="Picture 4" descr="http://www.fotoalbom.su/fotos/foto_11229_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573463"/>
            <a:ext cx="39608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http://www.fotoalbom.su/fotos/foto_11224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644900"/>
            <a:ext cx="41036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Без имени | Индия-религиозная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49275"/>
            <a:ext cx="3240087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4427538" y="333375"/>
            <a:ext cx="42481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       </a:t>
            </a:r>
            <a:r>
              <a:rPr lang="ru-RU">
                <a:solidFill>
                  <a:schemeClr val="bg1"/>
                </a:solidFill>
              </a:rPr>
              <a:t>К диким травоядным относится </a:t>
            </a:r>
            <a:r>
              <a:rPr lang="ru-RU" u="sng">
                <a:solidFill>
                  <a:srgbClr val="FF0000"/>
                </a:solidFill>
              </a:rPr>
              <a:t>индийский однорогий носорог - </a:t>
            </a:r>
            <a:r>
              <a:rPr lang="ru-RU">
                <a:solidFill>
                  <a:schemeClr val="bg1"/>
                </a:solidFill>
              </a:rPr>
              <a:t>самый крупный азиатский носорог, который встречается в нескольких национальных парках и резерватах Ассама и Западной Бенгалии, причем даже в этих труднодоступных районах его численность продолжает сокращаться. </a:t>
            </a:r>
          </a:p>
        </p:txBody>
      </p:sp>
      <p:pic>
        <p:nvPicPr>
          <p:cNvPr id="23555" name="Picture 2" descr="Белый носорог (лат. Ceratotherium simu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36734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Индийский носорог (лат. Rhinoceros unicornis)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860800"/>
            <a:ext cx="38893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4427538" y="2924175"/>
            <a:ext cx="4465637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Этот вид сегодня можно встретить в восточной части Индии и в Непале. Индийские носороги – однорогие. Рог носорога – это не что иное, как ороговевшая кожа. Индийского носорога легко отличить от других его собратьев, ведь он имеет на коже множество складок и поэтому может показаться, что кто-то надел на это животное воинственные доспехи.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2987675" y="0"/>
            <a:ext cx="56880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     Среди более мелких млекопитающих выделяются обезьяны. В лесах Ассама водится единственный в Индии представитель человекообразных обезьян - </a:t>
            </a:r>
            <a:r>
              <a:rPr lang="ru-RU">
                <a:solidFill>
                  <a:srgbClr val="FF0000"/>
                </a:solidFill>
              </a:rPr>
              <a:t>гиббон хулок</a:t>
            </a:r>
            <a:r>
              <a:rPr lang="ru-RU">
                <a:solidFill>
                  <a:schemeClr val="bg1"/>
                </a:solidFill>
              </a:rPr>
              <a:t>, или </a:t>
            </a:r>
            <a:r>
              <a:rPr lang="ru-RU">
                <a:solidFill>
                  <a:srgbClr val="FF0000"/>
                </a:solidFill>
              </a:rPr>
              <a:t>белобровый гиббон</a:t>
            </a:r>
            <a:r>
              <a:rPr lang="ru-RU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4579" name="Picture 4" descr="Хулоки">
            <a:hlinkClick r:id="rId3" tooltip="Хулоки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76250"/>
            <a:ext cx="26193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Немейский тонкотел [лангур] (Pygathrix nemaeus), фото, фотография с www.zgf.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9972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Лангуры">
            <a:hlinkClick r:id="rId6" tooltip="Лангуры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4508500"/>
            <a:ext cx="2570162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2987675" y="1484313"/>
            <a:ext cx="5761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Наиболее широко распространена обезьяна </a:t>
            </a:r>
            <a:r>
              <a:rPr lang="ru-RU">
                <a:solidFill>
                  <a:srgbClr val="FF0000"/>
                </a:solidFill>
              </a:rPr>
              <a:t>лангур, </a:t>
            </a:r>
            <a:r>
              <a:rPr lang="ru-RU">
                <a:solidFill>
                  <a:schemeClr val="bg1"/>
                </a:solidFill>
              </a:rPr>
              <a:t>или тонкотел.</a:t>
            </a:r>
          </a:p>
        </p:txBody>
      </p:sp>
      <p:sp>
        <p:nvSpPr>
          <p:cNvPr id="24583" name="Прямоугольник 7"/>
          <p:cNvSpPr>
            <a:spLocks noChangeArrowheads="1"/>
          </p:cNvSpPr>
          <p:nvPr/>
        </p:nvSpPr>
        <p:spPr bwMode="auto">
          <a:xfrm>
            <a:off x="2771775" y="2060575"/>
            <a:ext cx="619283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    </a:t>
            </a:r>
            <a:r>
              <a:rPr lang="ru-RU" dirty="0">
                <a:solidFill>
                  <a:schemeClr val="bg1"/>
                </a:solidFill>
              </a:rPr>
              <a:t>Из-за того, что </a:t>
            </a:r>
            <a:r>
              <a:rPr lang="ru-RU" dirty="0" err="1">
                <a:solidFill>
                  <a:schemeClr val="bg1"/>
                </a:solidFill>
              </a:rPr>
              <a:t>лангуры</a:t>
            </a:r>
            <a:r>
              <a:rPr lang="ru-RU" dirty="0">
                <a:solidFill>
                  <a:schemeClr val="bg1"/>
                </a:solidFill>
              </a:rPr>
              <a:t> привередливы, а подобрать пищу, к которой они привыкли, или найти ей замену почти невозможно, они редко встречаются в </a:t>
            </a:r>
            <a:r>
              <a:rPr lang="ru-RU" dirty="0">
                <a:solidFill>
                  <a:schemeClr val="bg1"/>
                </a:solidFill>
                <a:hlinkClick r:id="rId8" action="ppaction://hlinkfile" tooltip="Зоопарк"/>
              </a:rPr>
              <a:t>зоопарках</a:t>
            </a:r>
            <a:r>
              <a:rPr lang="ru-RU" dirty="0">
                <a:solidFill>
                  <a:schemeClr val="bg1"/>
                </a:solidFill>
              </a:rPr>
              <a:t> и известны гораздо </a:t>
            </a:r>
            <a:r>
              <a:rPr lang="ru-RU" dirty="0" err="1">
                <a:solidFill>
                  <a:schemeClr val="bg1"/>
                </a:solidFill>
              </a:rPr>
              <a:t>меньше.В</a:t>
            </a:r>
            <a:r>
              <a:rPr lang="ru-RU" dirty="0">
                <a:solidFill>
                  <a:schemeClr val="bg1"/>
                </a:solidFill>
              </a:rPr>
              <a:t> тропических лесах </a:t>
            </a:r>
            <a:r>
              <a:rPr lang="ru-RU" dirty="0" err="1">
                <a:solidFill>
                  <a:schemeClr val="bg1"/>
                </a:solidFill>
              </a:rPr>
              <a:t>лангуры</a:t>
            </a:r>
            <a:r>
              <a:rPr lang="ru-RU" dirty="0">
                <a:solidFill>
                  <a:schemeClr val="bg1"/>
                </a:solidFill>
              </a:rPr>
              <a:t> постоянно находят себе пищу, и им нет нужды совершать набеги на сады и поля. </a:t>
            </a:r>
            <a:r>
              <a:rPr lang="ru-RU" dirty="0" err="1">
                <a:solidFill>
                  <a:schemeClr val="bg1"/>
                </a:solidFill>
              </a:rPr>
              <a:t>Лангуры</a:t>
            </a:r>
            <a:r>
              <a:rPr lang="ru-RU" dirty="0">
                <a:solidFill>
                  <a:schemeClr val="bg1"/>
                </a:solidFill>
              </a:rPr>
              <a:t> живут группами примерно из 20 особей: около четырёх взрослых самцов, восьми самок и свыше десятка детёнышей.</a:t>
            </a:r>
          </a:p>
        </p:txBody>
      </p:sp>
      <p:pic>
        <p:nvPicPr>
          <p:cNvPr id="24584" name="Picture 10" descr="Presbytis melalopho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4663" y="4508500"/>
            <a:ext cx="20812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Прямоугольник 8"/>
          <p:cNvSpPr>
            <a:spLocks noChangeArrowheads="1"/>
          </p:cNvSpPr>
          <p:nvPr/>
        </p:nvSpPr>
        <p:spPr bwMode="auto">
          <a:xfrm>
            <a:off x="611188" y="2492375"/>
            <a:ext cx="150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Гибон  хулок</a:t>
            </a:r>
          </a:p>
        </p:txBody>
      </p:sp>
      <p:sp>
        <p:nvSpPr>
          <p:cNvPr id="24586" name="Прямоугольник 9"/>
          <p:cNvSpPr>
            <a:spLocks noChangeArrowheads="1"/>
          </p:cNvSpPr>
          <p:nvPr/>
        </p:nvSpPr>
        <p:spPr bwMode="auto">
          <a:xfrm>
            <a:off x="2700338" y="5876925"/>
            <a:ext cx="1208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Лангуры 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23850" y="115888"/>
            <a:ext cx="48958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        Змей в Индии огромное множество. Их можно встретить где угодно, даже на асфальте автомагистрали или в номере пятизвездочного отеля, а не только в джунглях или около водоемов. Особенно часто змеи заползают в людские жилища во время периода муссонных дождей. Вода заливает их норы и ничего другого им не остается. </a:t>
            </a: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pic>
        <p:nvPicPr>
          <p:cNvPr id="25603" name="Picture 2" descr="Фестиваль змей в Индии (25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76250"/>
            <a:ext cx="35941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www.itogi.ru/7-days/img/451/PARADOX-fakiry-38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492375"/>
            <a:ext cx="30241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4859338" y="3644900"/>
            <a:ext cx="41052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Однако индиец никогда не станет выгонять змею палкой, он будет вежливо уговаривать ее покинуть дом словами. Если же змея не внемлет его мольбам и останется в доме, индиец воспользуется услугами бродячих заклинателей змей. Такие действия в порядке вещей для Индии, поскольку в этой стране змеи – священные животные.</a:t>
            </a: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107950" y="5805488"/>
            <a:ext cx="4679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Индийская кобра длиной 1,4-1,81 м, огненно-желтого цвета, при определенном освещении с пепельно-голубым блеском.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844675"/>
            <a:ext cx="4038600" cy="45370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7030A0"/>
                </a:solidFill>
              </a:rPr>
              <a:t>       </a:t>
            </a:r>
            <a:r>
              <a:rPr lang="ru-RU" sz="2000" b="1" smtClean="0">
                <a:solidFill>
                  <a:srgbClr val="FF0000"/>
                </a:solidFill>
              </a:rPr>
              <a:t>Индия</a:t>
            </a:r>
            <a:r>
              <a:rPr lang="ru-RU" sz="2000" smtClean="0">
                <a:solidFill>
                  <a:srgbClr val="7030A0"/>
                </a:solidFill>
              </a:rPr>
              <a:t> шокирует вас своим величием, шумом и разнообразием и если вы любитель древних легенд и загадок, то вам будет где порыться в пыльных пергаментах и побродить по старинным храмам.</a:t>
            </a:r>
            <a:endParaRPr lang="en-US" sz="2000" smtClean="0">
              <a:solidFill>
                <a:srgbClr val="7030A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rgbClr val="7030A0"/>
                </a:solidFill>
              </a:rPr>
              <a:t>      </a:t>
            </a:r>
            <a:r>
              <a:rPr lang="ru-RU" sz="2000" smtClean="0">
                <a:solidFill>
                  <a:srgbClr val="FF0000"/>
                </a:solidFill>
              </a:rPr>
              <a:t>Индия</a:t>
            </a:r>
            <a:r>
              <a:rPr lang="ru-RU" sz="2000" smtClean="0">
                <a:solidFill>
                  <a:srgbClr val="7030A0"/>
                </a:solidFill>
              </a:rPr>
              <a:t> – волшебная сказка , которая разворачивается прямо у вас на глазах и она быстро привяжет вас к себе прочными узами.</a:t>
            </a:r>
          </a:p>
        </p:txBody>
      </p:sp>
      <p:pic>
        <p:nvPicPr>
          <p:cNvPr id="8195" name="Picture 2" descr="Тадж Маха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 descr="Богин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260350"/>
            <a:ext cx="1728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9"/>
          <p:cNvSpPr>
            <a:spLocks noChangeArrowheads="1"/>
          </p:cNvSpPr>
          <p:nvPr/>
        </p:nvSpPr>
        <p:spPr bwMode="auto">
          <a:xfrm>
            <a:off x="4859338" y="2349500"/>
            <a:ext cx="36734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7030A0"/>
                </a:solidFill>
                <a:latin typeface="Times New Roman" pitchFamily="18" charset="0"/>
              </a:rPr>
              <a:t>В этой стране нет ничего предсказуемого и постоянного, и вы постоянно будете открывать все новые и новые стороны этой волшебной страны.</a:t>
            </a:r>
          </a:p>
        </p:txBody>
      </p:sp>
      <p:pic>
        <p:nvPicPr>
          <p:cNvPr id="8198" name="Picture 12" descr="Обратная сторона Тадж Махала (со стороны реки Джамна)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4005263"/>
            <a:ext cx="41036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 descr="http://www.200stran.ru/utils/thumbnail.php?dx=900&amp;dy=158&amp;src=/images/gallery/mini/1270239946_33229d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476250"/>
            <a:ext cx="18764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Индийский мангуст  - достопримечательности Индии - фото (фотографии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4813"/>
            <a:ext cx="25193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Мангустовые">
            <a:hlinkClick r:id="rId4" tooltip="Мангустовые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276475"/>
            <a:ext cx="26193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3708400" y="2349500"/>
            <a:ext cx="496728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>
                <a:solidFill>
                  <a:srgbClr val="FF0000"/>
                </a:solidFill>
              </a:rPr>
              <a:t>Мангусты</a:t>
            </a:r>
            <a:r>
              <a:rPr lang="ru-RU">
                <a:solidFill>
                  <a:schemeClr val="bg1"/>
                </a:solidFill>
              </a:rPr>
              <a:t> больше всего известны своей способностью справляться с ядовитыми змеями. Маленький мангуст, длиной не больше метра, побеждает даже большую очковую кобру. Причем раньше считалось, что мангуст не боится змеиного яда из-за особенностей своей иммунной системы. Или знает противоядие. Но сейчас большинство исследователей полагают: мангусты, как и прочие существа, перед змеиным ядом беззащитны. Единственное их оружие – необыкновенная быстрота и ловкость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3779838" y="765175"/>
            <a:ext cx="49688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     </a:t>
            </a:r>
            <a:r>
              <a:rPr lang="ru-RU">
                <a:solidFill>
                  <a:schemeClr val="bg1"/>
                </a:solidFill>
              </a:rPr>
              <a:t>Водятся  в Индии и </a:t>
            </a:r>
            <a:r>
              <a:rPr lang="ru-RU">
                <a:solidFill>
                  <a:srgbClr val="FF0000"/>
                </a:solidFill>
              </a:rPr>
              <a:t>мангусты</a:t>
            </a:r>
            <a:r>
              <a:rPr lang="ru-RU">
                <a:solidFill>
                  <a:schemeClr val="bg1"/>
                </a:solidFill>
              </a:rPr>
              <a:t>, которые контролируют численность популяций змей, весьма многочисленных в Индии</a:t>
            </a:r>
          </a:p>
        </p:txBody>
      </p:sp>
      <p:pic>
        <p:nvPicPr>
          <p:cNvPr id="26630" name="Picture 6" descr="Мангусты">
            <a:hlinkClick r:id="rId6" tooltip="Мангусты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437063"/>
            <a:ext cx="26638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3635375" y="0"/>
            <a:ext cx="51847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ea typeface="Times New Roman" pitchFamily="18" charset="0"/>
              </a:rPr>
              <a:t>        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</a:rPr>
              <a:t>Высокая плотность населения Индии и преобразование естественных ландшафтов привели к обеднению животного мира страны. В ответ на это был создан ряд национальных парков и заповедников, первый из которых появился в 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  <a:hlinkClick r:id="rId2" tooltip="1935 год"/>
              </a:rPr>
              <a:t>1935 году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</a:rPr>
              <a:t>. В 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  <a:hlinkClick r:id="rId3" tooltip="1972 год"/>
              </a:rPr>
              <a:t>1972 году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</a:rPr>
              <a:t> в Индии был принят «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  <a:hlinkClick r:id="rId4" tooltip="Закон о защите дикой природы (страница отсутствует)"/>
              </a:rPr>
              <a:t>Закон о защите дикой природы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</a:rPr>
              <a:t>»и «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  <a:hlinkClick r:id="rId5" tooltip="Проект тигр (страница отсутствует)"/>
              </a:rPr>
              <a:t>Проект тигр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</a:rPr>
              <a:t>» с целью сохранения и защиты его местообитания; в 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  <a:hlinkClick r:id="rId6" tooltip="1980 год"/>
              </a:rPr>
              <a:t>1980 году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</a:rPr>
              <a:t> был принят «Закон о сохранении лесов».В настоящее время в Индии существует более 500-т национальных парков и заповедников, в том числе 13 биосферных заповедников, четыре из них являются частью 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  <a:hlinkClick r:id="rId7" tooltip="Всемирная сеть биосферных заповедников (страница отсутствует)"/>
              </a:rPr>
              <a:t>Всемирной сети биосферных заповедников ЮНЕСКО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</a:rPr>
              <a:t>; 25 водно-болотных угодий были официально зарегистрированы как объекты охраняемые положениями 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  <a:hlinkClick r:id="rId8" tooltip="Рамсарская конвенция"/>
              </a:rPr>
              <a:t>Рамсарской конвенции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</a:rPr>
              <a:t>.</a:t>
            </a:r>
            <a:endParaRPr lang="ru-RU" sz="1600">
              <a:ea typeface="Times New Roman" pitchFamily="18" charset="0"/>
            </a:endParaRPr>
          </a:p>
        </p:txBody>
      </p:sp>
      <p:pic>
        <p:nvPicPr>
          <p:cNvPr id="27651" name="Picture 3" descr="http://www.india.ru/india/geo/zapovedn_map_we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88913"/>
            <a:ext cx="32400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http://upload.wikimedia.org/wikipedia/commons/thumb/1/1d/Sarus_Crane_%28Grus_antigone%29_at_Sultanpur_I_Picture_151.jpg/350px-Sarus_Crane_%28Grus_antigone%29_at_Sultanpur_I_Picture_15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4149725"/>
            <a:ext cx="34559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http://upload.wikimedia.org/wikipedia/commons/thumb/5/56/Neora_valley1.png/400px-Neora_valley1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175" y="4076700"/>
            <a:ext cx="44656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1638" y="6308725"/>
            <a:ext cx="46815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Национальный парк Долина Неоры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0" y="0"/>
            <a:ext cx="330200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 i="1">
                <a:solidFill>
                  <a:srgbClr val="CD0A0A"/>
                </a:solidFill>
                <a:hlinkClick r:id="rId10" tooltip="Увеличить"/>
              </a:rPr>
              <a:t>  </a:t>
            </a:r>
            <a:endParaRPr lang="ru-RU" sz="800">
              <a:solidFill>
                <a:srgbClr val="0645AD"/>
              </a:solidFill>
            </a:endParaRPr>
          </a:p>
          <a:p>
            <a:pPr eaLnBrk="0" hangingPunct="0"/>
            <a:r>
              <a:rPr lang="ru-RU" sz="600" i="1">
                <a:solidFill>
                  <a:srgbClr val="0645AD"/>
                </a:solidFill>
              </a:rPr>
              <a:t>Национальный парк Султанпур</a:t>
            </a:r>
            <a:endParaRPr lang="ru-RU" sz="600" i="1">
              <a:solidFill>
                <a:srgbClr val="CD0A0A"/>
              </a:solidFill>
            </a:endParaRPr>
          </a:p>
        </p:txBody>
      </p:sp>
      <p:pic>
        <p:nvPicPr>
          <p:cNvPr id="27656" name="Picture 9" descr="http://bits.wikimedia.org/skins-1.5/common/images/magnify-clip.png">
            <a:hlinkClick r:id="rId10" tooltip="Увеличить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0650" y="-106363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0" y="0"/>
            <a:ext cx="330200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 i="1">
                <a:solidFill>
                  <a:srgbClr val="CD0A0A"/>
                </a:solidFill>
                <a:hlinkClick r:id="rId10" tooltip="Увеличить"/>
              </a:rPr>
              <a:t>  </a:t>
            </a:r>
            <a:endParaRPr lang="ru-RU" sz="800">
              <a:solidFill>
                <a:srgbClr val="0645AD"/>
              </a:solidFill>
            </a:endParaRPr>
          </a:p>
          <a:p>
            <a:pPr eaLnBrk="0" hangingPunct="0"/>
            <a:r>
              <a:rPr lang="ru-RU" sz="600" i="1">
                <a:solidFill>
                  <a:srgbClr val="0645AD"/>
                </a:solidFill>
              </a:rPr>
              <a:t>Национальный парк Султанпур</a:t>
            </a:r>
            <a:endParaRPr lang="ru-RU" sz="600" i="1">
              <a:solidFill>
                <a:srgbClr val="CD0A0A"/>
              </a:solidFill>
            </a:endParaRPr>
          </a:p>
        </p:txBody>
      </p:sp>
      <p:pic>
        <p:nvPicPr>
          <p:cNvPr id="27658" name="Picture 11" descr="http://bits.wikimedia.org/skins-1.5/common/images/magnify-clip.png">
            <a:hlinkClick r:id="rId10" tooltip="Увеличить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0650" y="-106363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0" y="0"/>
            <a:ext cx="330200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 i="1">
                <a:solidFill>
                  <a:srgbClr val="CD0A0A"/>
                </a:solidFill>
                <a:hlinkClick r:id="rId10" tooltip="Увеличить"/>
              </a:rPr>
              <a:t>  </a:t>
            </a:r>
            <a:endParaRPr lang="ru-RU" sz="800">
              <a:solidFill>
                <a:srgbClr val="0645AD"/>
              </a:solidFill>
            </a:endParaRPr>
          </a:p>
          <a:p>
            <a:pPr eaLnBrk="0" hangingPunct="0"/>
            <a:r>
              <a:rPr lang="ru-RU" sz="600" i="1">
                <a:solidFill>
                  <a:srgbClr val="0645AD"/>
                </a:solidFill>
              </a:rPr>
              <a:t>Национальный парк Султанпур</a:t>
            </a:r>
            <a:endParaRPr lang="ru-RU" sz="600" i="1">
              <a:solidFill>
                <a:srgbClr val="CD0A0A"/>
              </a:solidFill>
            </a:endParaRPr>
          </a:p>
        </p:txBody>
      </p:sp>
      <p:pic>
        <p:nvPicPr>
          <p:cNvPr id="27660" name="Picture 13" descr="http://bits.wikimedia.org/skins-1.5/common/images/magnify-clip.png">
            <a:hlinkClick r:id="rId10" tooltip="Увеличить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0650" y="-106363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7950" y="6308725"/>
            <a:ext cx="44640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Национальный парк Султанпур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3924300" y="1125538"/>
            <a:ext cx="4572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Индия является </a:t>
            </a:r>
            <a:r>
              <a:rPr lang="ru-RU" dirty="0">
                <a:solidFill>
                  <a:srgbClr val="FF0000"/>
                </a:solidFill>
                <a:hlinkClick r:id="rId3" tooltip="Федерация"/>
              </a:rPr>
              <a:t>федеративной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  <a:hlinkClick r:id="rId4" tooltip="Республика"/>
              </a:rPr>
              <a:t>республикой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dirty="0">
                <a:solidFill>
                  <a:schemeClr val="bg1"/>
                </a:solidFill>
              </a:rPr>
              <a:t> состоящей из двадцати восьми штатов, шести </a:t>
            </a:r>
            <a:r>
              <a:rPr lang="ru-RU" u="sng" dirty="0">
                <a:solidFill>
                  <a:srgbClr val="FF0000"/>
                </a:solidFill>
                <a:hlinkClick r:id="rId5" tooltip="Союзные территории Индии"/>
              </a:rPr>
              <a:t>союзных территорий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>
                <a:solidFill>
                  <a:srgbClr val="FF0000"/>
                </a:solidFill>
                <a:hlinkClick r:id="rId6" tooltip="Дели"/>
              </a:rPr>
              <a:t>Национального столичного округа Дели</a:t>
            </a:r>
            <a:r>
              <a:rPr lang="ru-RU" dirty="0">
                <a:solidFill>
                  <a:schemeClr val="bg1"/>
                </a:solidFill>
              </a:rPr>
              <a:t>. Все штаты и две союзные территории имеют собственное избираемое правительство. Остальные пять союзных территорий управляются администратором, назначаемым центральной властью, и следовательно находятся под прямым управлением президента Индии. В </a:t>
            </a:r>
            <a:r>
              <a:rPr lang="ru-RU" u="sng" dirty="0">
                <a:solidFill>
                  <a:schemeClr val="bg1"/>
                </a:solidFill>
                <a:hlinkClick r:id="rId7" tooltip="1956 год"/>
              </a:rPr>
              <a:t>1956 году</a:t>
            </a:r>
            <a:r>
              <a:rPr lang="ru-RU" dirty="0">
                <a:solidFill>
                  <a:schemeClr val="bg1"/>
                </a:solidFill>
              </a:rPr>
              <a:t> индийские штаты были реорганизованы согласно языковому признаку</a:t>
            </a:r>
            <a:r>
              <a:rPr lang="ru-RU" dirty="0" smtClean="0">
                <a:solidFill>
                  <a:schemeClr val="bg1"/>
                </a:solidFill>
              </a:rPr>
              <a:t>. С </a:t>
            </a:r>
            <a:r>
              <a:rPr lang="ru-RU" dirty="0">
                <a:solidFill>
                  <a:schemeClr val="bg1"/>
                </a:solidFill>
              </a:rPr>
              <a:t>тех пор, административная структура практически не менялась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4572000" y="188913"/>
            <a:ext cx="3311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Государственное устройство</a:t>
            </a:r>
          </a:p>
        </p:txBody>
      </p:sp>
      <p:pic>
        <p:nvPicPr>
          <p:cNvPr id="28676" name="Picture 2" descr="Emblem of India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550" y="3068638"/>
            <a:ext cx="1905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Flag of India.sv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4213" y="981075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3924300" y="260350"/>
            <a:ext cx="5040313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         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Население Индии </a:t>
            </a:r>
          </a:p>
          <a:p>
            <a:r>
              <a:rPr lang="ru-RU" sz="1600" b="1" dirty="0">
                <a:latin typeface="Times New Roman" pitchFamily="18" charset="0"/>
              </a:rPr>
              <a:t>      </a:t>
            </a:r>
            <a:r>
              <a:rPr lang="ru-RU" sz="1600" dirty="0">
                <a:solidFill>
                  <a:schemeClr val="bg1"/>
                </a:solidFill>
              </a:rPr>
              <a:t>Индия - самая населенная страна в мире после Китая, уже сейчас ее население составляет  более </a:t>
            </a:r>
            <a:r>
              <a:rPr lang="ru-RU" sz="1600" dirty="0">
                <a:solidFill>
                  <a:srgbClr val="FF0000"/>
                </a:solidFill>
              </a:rPr>
              <a:t>1 млрд. человек</a:t>
            </a:r>
            <a:r>
              <a:rPr lang="ru-RU" sz="1600" dirty="0">
                <a:solidFill>
                  <a:schemeClr val="bg1"/>
                </a:solidFill>
              </a:rPr>
              <a:t>. Но население древней Индии сравнительно молодо: 42% индийцев моложе 15лет и лишь 6% - старше 60 лет. 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        </a:t>
            </a:r>
            <a:r>
              <a:rPr lang="ru-RU" sz="1600" dirty="0">
                <a:solidFill>
                  <a:srgbClr val="C00000"/>
                </a:solidFill>
              </a:rPr>
              <a:t>Средняя продолжительность жизни</a:t>
            </a:r>
            <a:r>
              <a:rPr lang="ru-RU" sz="1600" dirty="0">
                <a:solidFill>
                  <a:schemeClr val="bg1"/>
                </a:solidFill>
              </a:rPr>
              <a:t> в настоящее время достигает приблизительно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55 </a:t>
            </a:r>
            <a:r>
              <a:rPr lang="ru-RU" sz="1600" dirty="0">
                <a:solidFill>
                  <a:srgbClr val="C00000"/>
                </a:solidFill>
              </a:rPr>
              <a:t>лет. </a:t>
            </a:r>
            <a:r>
              <a:rPr lang="ru-RU" sz="1600" dirty="0">
                <a:solidFill>
                  <a:schemeClr val="bg1"/>
                </a:solidFill>
              </a:rPr>
              <a:t>Подавляющее большинство индийцев - сельские жители. Мужчин в Индии больше, чем женщин. Это объясняется повышенной смертностью среди женщин, связанной с ранними браками и многочисленными деторождениями. </a:t>
            </a:r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3924300" y="3644900"/>
            <a:ext cx="43926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             </a:t>
            </a:r>
            <a:r>
              <a:rPr lang="ru-RU" sz="1600">
                <a:solidFill>
                  <a:schemeClr val="bg1"/>
                </a:solidFill>
              </a:rPr>
              <a:t>Число грамотных в Индии незначительное, особенно среди женщин, где-то около 38% населения.</a:t>
            </a:r>
          </a:p>
          <a:p>
            <a:r>
              <a:rPr lang="ru-RU" sz="1600">
                <a:solidFill>
                  <a:schemeClr val="bg1"/>
                </a:solidFill>
              </a:rPr>
              <a:t>             К числу грамотных людей относятся люди, которые понимают печатный текст и осознанно могут написать несколько фраз. </a:t>
            </a:r>
          </a:p>
        </p:txBody>
      </p:sp>
      <p:pic>
        <p:nvPicPr>
          <p:cNvPr id="29700" name="dominateImage" descr="http://foto.mail.ru/list/sun_lighter/165/i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16338"/>
            <a:ext cx="35290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4" descr="Без имени | Индия-религиозная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76250"/>
            <a:ext cx="35290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4356100" y="2781300"/>
            <a:ext cx="44640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ea typeface="Times New Roman" pitchFamily="18" charset="0"/>
              </a:rPr>
              <a:t>                     </a:t>
            </a:r>
            <a:r>
              <a:rPr lang="ru-RU" dirty="0">
                <a:solidFill>
                  <a:srgbClr val="C00000"/>
                </a:solidFill>
                <a:ea typeface="Times New Roman" pitchFamily="18" charset="0"/>
              </a:rPr>
              <a:t>Мужское население </a:t>
            </a:r>
            <a:r>
              <a:rPr lang="ru-RU" dirty="0">
                <a:solidFill>
                  <a:schemeClr val="bg1"/>
                </a:solidFill>
                <a:ea typeface="Times New Roman" pitchFamily="18" charset="0"/>
              </a:rPr>
              <a:t>превышает  женское и   составляет </a:t>
            </a:r>
            <a:r>
              <a:rPr lang="ru-RU" dirty="0">
                <a:solidFill>
                  <a:srgbClr val="C00000"/>
                </a:solidFill>
                <a:ea typeface="Times New Roman" pitchFamily="18" charset="0"/>
              </a:rPr>
              <a:t>51,5 %</a:t>
            </a:r>
            <a:r>
              <a:rPr lang="ru-RU" dirty="0">
                <a:solidFill>
                  <a:schemeClr val="bg1"/>
                </a:solidFill>
                <a:ea typeface="Times New Roman" pitchFamily="18" charset="0"/>
              </a:rPr>
              <a:t>, а </a:t>
            </a:r>
            <a:r>
              <a:rPr lang="ru-RU" dirty="0">
                <a:solidFill>
                  <a:srgbClr val="C00000"/>
                </a:solidFill>
                <a:ea typeface="Times New Roman" pitchFamily="18" charset="0"/>
              </a:rPr>
              <a:t>женское</a:t>
            </a:r>
            <a:r>
              <a:rPr lang="ru-RU" dirty="0">
                <a:solidFill>
                  <a:schemeClr val="bg1"/>
                </a:solidFill>
                <a:ea typeface="Times New Roman" pitchFamily="18" charset="0"/>
              </a:rPr>
              <a:t> — </a:t>
            </a:r>
            <a:r>
              <a:rPr lang="ru-RU" dirty="0">
                <a:solidFill>
                  <a:srgbClr val="C00000"/>
                </a:solidFill>
                <a:ea typeface="Times New Roman" pitchFamily="18" charset="0"/>
              </a:rPr>
              <a:t>48,5 %. </a:t>
            </a:r>
            <a:r>
              <a:rPr lang="ru-RU" dirty="0">
                <a:solidFill>
                  <a:schemeClr val="bg1"/>
                </a:solidFill>
                <a:ea typeface="Times New Roman" pitchFamily="18" charset="0"/>
              </a:rPr>
              <a:t>Среднее по стране соотношение мужского и женского населения: 944 женщины к 1,000 </a:t>
            </a:r>
            <a:r>
              <a:rPr lang="ru-RU" dirty="0" smtClean="0">
                <a:solidFill>
                  <a:schemeClr val="bg1"/>
                </a:solidFill>
                <a:ea typeface="Times New Roman" pitchFamily="18" charset="0"/>
              </a:rPr>
              <a:t>мужчин, </a:t>
            </a:r>
            <a:r>
              <a:rPr lang="ru-RU" dirty="0">
                <a:solidFill>
                  <a:schemeClr val="bg1"/>
                </a:solidFill>
                <a:ea typeface="Times New Roman" pitchFamily="18" charset="0"/>
              </a:rPr>
              <a:t>а </a:t>
            </a:r>
            <a:r>
              <a:rPr lang="ru-RU" dirty="0">
                <a:solidFill>
                  <a:srgbClr val="FF0000"/>
                </a:solidFill>
                <a:ea typeface="Times New Roman" pitchFamily="18" charset="0"/>
              </a:rPr>
              <a:t>годовой прирост </a:t>
            </a:r>
            <a:r>
              <a:rPr lang="ru-RU" dirty="0">
                <a:solidFill>
                  <a:schemeClr val="bg1"/>
                </a:solidFill>
                <a:ea typeface="Times New Roman" pitchFamily="18" charset="0"/>
              </a:rPr>
              <a:t>населения — </a:t>
            </a:r>
            <a:r>
              <a:rPr lang="ru-RU" dirty="0">
                <a:solidFill>
                  <a:srgbClr val="FF0000"/>
                </a:solidFill>
                <a:ea typeface="Times New Roman" pitchFamily="18" charset="0"/>
              </a:rPr>
              <a:t>1,38 %; </a:t>
            </a:r>
            <a:r>
              <a:rPr lang="ru-RU" dirty="0">
                <a:solidFill>
                  <a:schemeClr val="bg1"/>
                </a:solidFill>
                <a:ea typeface="Times New Roman" pitchFamily="18" charset="0"/>
              </a:rPr>
              <a:t>на 1,000 человек в год рождается 22.01 детей. Согласно переписи населения 2001 года, </a:t>
            </a:r>
            <a:r>
              <a:rPr lang="ru-RU" dirty="0">
                <a:solidFill>
                  <a:srgbClr val="C00000"/>
                </a:solidFill>
                <a:ea typeface="Times New Roman" pitchFamily="18" charset="0"/>
              </a:rPr>
              <a:t>дети до 14 </a:t>
            </a:r>
            <a:r>
              <a:rPr lang="ru-RU" dirty="0">
                <a:solidFill>
                  <a:schemeClr val="bg1"/>
                </a:solidFill>
                <a:ea typeface="Times New Roman" pitchFamily="18" charset="0"/>
              </a:rPr>
              <a:t>лет составляли </a:t>
            </a:r>
            <a:r>
              <a:rPr lang="ru-RU" dirty="0">
                <a:solidFill>
                  <a:srgbClr val="C00000"/>
                </a:solidFill>
                <a:ea typeface="Times New Roman" pitchFamily="18" charset="0"/>
              </a:rPr>
              <a:t>40,2 %</a:t>
            </a:r>
            <a:r>
              <a:rPr lang="ru-RU" dirty="0">
                <a:solidFill>
                  <a:schemeClr val="bg1"/>
                </a:solidFill>
                <a:ea typeface="Times New Roman" pitchFamily="18" charset="0"/>
              </a:rPr>
              <a:t> населения, лица в возрасте 15-59 лет — 54,4 %, 60 лет и старше — 5,4 %. </a:t>
            </a:r>
            <a:r>
              <a:rPr lang="ru-RU" dirty="0">
                <a:solidFill>
                  <a:srgbClr val="C00000"/>
                </a:solidFill>
                <a:ea typeface="Times New Roman" pitchFamily="18" charset="0"/>
              </a:rPr>
              <a:t>Естественный прирост </a:t>
            </a:r>
            <a:r>
              <a:rPr lang="ru-RU" dirty="0">
                <a:solidFill>
                  <a:schemeClr val="bg1"/>
                </a:solidFill>
                <a:ea typeface="Times New Roman" pitchFamily="18" charset="0"/>
              </a:rPr>
              <a:t>населения составил </a:t>
            </a:r>
            <a:r>
              <a:rPr lang="ru-RU" dirty="0">
                <a:solidFill>
                  <a:srgbClr val="C00000"/>
                </a:solidFill>
                <a:ea typeface="Times New Roman" pitchFamily="18" charset="0"/>
              </a:rPr>
              <a:t>2,3 </a:t>
            </a:r>
            <a:r>
              <a:rPr lang="ru-RU" dirty="0" smtClean="0">
                <a:solidFill>
                  <a:srgbClr val="C00000"/>
                </a:solidFill>
                <a:ea typeface="Times New Roman" pitchFamily="18" charset="0"/>
              </a:rPr>
              <a:t>%.</a:t>
            </a:r>
            <a:endParaRPr lang="ru-RU" dirty="0">
              <a:solidFill>
                <a:srgbClr val="C00000"/>
              </a:solidFill>
              <a:ea typeface="Times New Roman" pitchFamily="18" charset="0"/>
            </a:endParaRPr>
          </a:p>
        </p:txBody>
      </p:sp>
      <p:pic>
        <p:nvPicPr>
          <p:cNvPr id="30723" name="Рисунок 2" descr="население инд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97200"/>
            <a:ext cx="3816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dominateImage" descr="http://foto.mail.ru/list/angela59/124/i-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04813"/>
            <a:ext cx="35290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250825" y="692150"/>
            <a:ext cx="41767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</a:t>
            </a:r>
            <a:r>
              <a:rPr lang="ru-RU">
                <a:solidFill>
                  <a:schemeClr val="bg1"/>
                </a:solidFill>
              </a:rPr>
              <a:t>Согласно статическим исследованиям, за последние 100 лет количество жителей Индии возросло в 5 раз, при этом за предыдущие пять лет </a:t>
            </a:r>
            <a:r>
              <a:rPr lang="ru-RU">
                <a:solidFill>
                  <a:srgbClr val="C00000"/>
                </a:solidFill>
              </a:rPr>
              <a:t>темпы его прироста </a:t>
            </a:r>
            <a:r>
              <a:rPr lang="ru-RU">
                <a:solidFill>
                  <a:schemeClr val="bg1"/>
                </a:solidFill>
              </a:rPr>
              <a:t>сохранялись на уровне </a:t>
            </a:r>
            <a:r>
              <a:rPr lang="ru-RU">
                <a:solidFill>
                  <a:srgbClr val="C00000"/>
                </a:solidFill>
              </a:rPr>
              <a:t>1,4%</a:t>
            </a:r>
            <a:r>
              <a:rPr lang="ru-RU">
                <a:solidFill>
                  <a:schemeClr val="bg1"/>
                </a:solidFill>
              </a:rPr>
              <a:t>, в то время как в Китае они составляют 0,6% в год.</a:t>
            </a: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3924300" y="333375"/>
            <a:ext cx="4895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Что касается религии, то большинство,  т.е. </a:t>
            </a:r>
            <a:r>
              <a:rPr lang="ru-RU">
                <a:solidFill>
                  <a:srgbClr val="C00000"/>
                </a:solidFill>
              </a:rPr>
              <a:t>80%</a:t>
            </a:r>
            <a:r>
              <a:rPr lang="ru-RU">
                <a:solidFill>
                  <a:schemeClr val="bg1"/>
                </a:solidFill>
              </a:rPr>
              <a:t> населения приверженцы </a:t>
            </a:r>
            <a:r>
              <a:rPr lang="ru-RU">
                <a:solidFill>
                  <a:srgbClr val="C00000"/>
                </a:solidFill>
              </a:rPr>
              <a:t>индуизма</a:t>
            </a:r>
            <a:r>
              <a:rPr lang="ru-RU">
                <a:solidFill>
                  <a:schemeClr val="bg1"/>
                </a:solidFill>
              </a:rPr>
              <a:t>. </a:t>
            </a:r>
          </a:p>
          <a:p>
            <a:r>
              <a:rPr lang="ru-RU">
                <a:solidFill>
                  <a:srgbClr val="C00000"/>
                </a:solidFill>
              </a:rPr>
              <a:t>14%</a:t>
            </a:r>
            <a:r>
              <a:rPr lang="ru-RU">
                <a:solidFill>
                  <a:schemeClr val="bg1"/>
                </a:solidFill>
              </a:rPr>
              <a:t> составляют </a:t>
            </a:r>
            <a:r>
              <a:rPr lang="ru-RU">
                <a:solidFill>
                  <a:srgbClr val="C00000"/>
                </a:solidFill>
              </a:rPr>
              <a:t>мусульмане</a:t>
            </a:r>
            <a:r>
              <a:rPr lang="ru-RU">
                <a:solidFill>
                  <a:schemeClr val="bg1"/>
                </a:solidFill>
              </a:rPr>
              <a:t>,  2,4% христиане, 2%-сикхи, 0,7%-буддисты.</a:t>
            </a:r>
          </a:p>
        </p:txBody>
      </p:sp>
      <p:pic>
        <p:nvPicPr>
          <p:cNvPr id="31747" name="Picture 10" descr="Джодхпур, Инд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3455988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4" descr="Штат Тамил-Наду, Индия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00438"/>
            <a:ext cx="36004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Индийские боги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700213"/>
            <a:ext cx="36957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4427538" y="260350"/>
            <a:ext cx="43211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</a:t>
            </a:r>
            <a:r>
              <a:rPr lang="ru-RU">
                <a:solidFill>
                  <a:schemeClr val="bg1"/>
                </a:solidFill>
              </a:rPr>
              <a:t>Индия является многонациональной страной. На территории страны проживают такие народности как: хиндустанцы, телугу, маратхи, бенгальцы, тамилы, гуджаратцы, каннара, пенджабцы</a:t>
            </a:r>
          </a:p>
        </p:txBody>
      </p:sp>
      <p:pic>
        <p:nvPicPr>
          <p:cNvPr id="32771" name="Picture 2" descr="Самое многонациональное государство в ми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38877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4500563" y="4652963"/>
            <a:ext cx="4103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          В целом более половины населения страны говорит на 30 различных языках и на 2000-х диалектах.</a:t>
            </a:r>
          </a:p>
        </p:txBody>
      </p:sp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4500563" y="2060575"/>
            <a:ext cx="42481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           В соответствии с Конституцией Индии </a:t>
            </a:r>
            <a:r>
              <a:rPr lang="ru-RU">
                <a:solidFill>
                  <a:srgbClr val="C00000"/>
                </a:solidFill>
              </a:rPr>
              <a:t>государственными языками </a:t>
            </a:r>
            <a:r>
              <a:rPr lang="ru-RU">
                <a:solidFill>
                  <a:schemeClr val="bg1"/>
                </a:solidFill>
              </a:rPr>
              <a:t>являются </a:t>
            </a:r>
            <a:r>
              <a:rPr lang="ru-RU">
                <a:solidFill>
                  <a:srgbClr val="C00000"/>
                </a:solidFill>
              </a:rPr>
              <a:t>хинди</a:t>
            </a:r>
            <a:r>
              <a:rPr lang="ru-RU">
                <a:solidFill>
                  <a:schemeClr val="bg1"/>
                </a:solidFill>
              </a:rPr>
              <a:t> и </a:t>
            </a:r>
            <a:r>
              <a:rPr lang="ru-RU">
                <a:solidFill>
                  <a:srgbClr val="C00000"/>
                </a:solidFill>
              </a:rPr>
              <a:t>английский</a:t>
            </a:r>
            <a:r>
              <a:rPr lang="ru-RU">
                <a:solidFill>
                  <a:schemeClr val="bg1"/>
                </a:solidFill>
              </a:rPr>
              <a:t>. Английский язык используется в бытовом межнациональном общении и в юридической сфере. Кроме этого каждый штат имеет свой наиболее распространенный язык.</a:t>
            </a:r>
          </a:p>
        </p:txBody>
      </p:sp>
      <p:pic>
        <p:nvPicPr>
          <p:cNvPr id="32774" name="Рисунок 6" descr="Праздники в Го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73463"/>
            <a:ext cx="1905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4" descr="http://photo.turmir.com/uploadsSmall/uploads/user_131/svad-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3573463"/>
            <a:ext cx="19431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4284663" y="115888"/>
            <a:ext cx="44640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           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Экономика Индии</a:t>
            </a:r>
          </a:p>
        </p:txBody>
      </p:sp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3995738" y="404813"/>
            <a:ext cx="5148262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        </a:t>
            </a:r>
            <a:r>
              <a:rPr lang="ru-RU">
                <a:solidFill>
                  <a:schemeClr val="bg1"/>
                </a:solidFill>
              </a:rPr>
              <a:t>Самая густонаселенная после Китая страна мира относится к государствам с наиболее </a:t>
            </a:r>
            <a:r>
              <a:rPr lang="ru-RU">
                <a:solidFill>
                  <a:srgbClr val="C00000"/>
                </a:solidFill>
              </a:rPr>
              <a:t>низким уровнем доходов на душу населения</a:t>
            </a:r>
            <a:r>
              <a:rPr lang="ru-RU">
                <a:solidFill>
                  <a:schemeClr val="bg1"/>
                </a:solidFill>
              </a:rPr>
              <a:t>.</a:t>
            </a:r>
            <a:r>
              <a:rPr lang="ru-RU"/>
              <a:t> </a:t>
            </a:r>
            <a:r>
              <a:rPr lang="ru-RU">
                <a:solidFill>
                  <a:schemeClr val="bg1"/>
                </a:solidFill>
              </a:rPr>
              <a:t>Доход на душу населения согласно паритету </a:t>
            </a:r>
            <a:r>
              <a:rPr lang="ru-RU" u="sng">
                <a:solidFill>
                  <a:schemeClr val="bg1"/>
                </a:solidFill>
                <a:hlinkClick r:id="rId3" tooltip="Покупательная способность"/>
              </a:rPr>
              <a:t>покупательной способности</a:t>
            </a:r>
            <a:r>
              <a:rPr lang="ru-RU">
                <a:solidFill>
                  <a:schemeClr val="bg1"/>
                </a:solidFill>
              </a:rPr>
              <a:t> составляет 2700</a:t>
            </a:r>
            <a:r>
              <a:rPr lang="en-US">
                <a:solidFill>
                  <a:schemeClr val="bg1"/>
                </a:solidFill>
              </a:rPr>
              <a:t> $</a:t>
            </a:r>
            <a:r>
              <a:rPr lang="ru-RU">
                <a:solidFill>
                  <a:schemeClr val="bg1"/>
                </a:solidFill>
              </a:rPr>
              <a:t> (118-е место в мире).При этом в Индии очень высоко развиты </a:t>
            </a:r>
            <a:r>
              <a:rPr lang="ru-RU">
                <a:solidFill>
                  <a:srgbClr val="C00000"/>
                </a:solidFill>
              </a:rPr>
              <a:t>оборонная, атомная и космическая отрасли промышленности. </a:t>
            </a:r>
            <a:r>
              <a:rPr lang="ru-RU">
                <a:solidFill>
                  <a:schemeClr val="bg1"/>
                </a:solidFill>
              </a:rPr>
              <a:t>Экономика Индии охватывает все отрасли от традиционного сельского хозяйства и ремесленничества до широкого спектра современных отраслей промышленности. </a:t>
            </a:r>
          </a:p>
          <a:p>
            <a:r>
              <a:rPr lang="ru-RU">
                <a:solidFill>
                  <a:srgbClr val="C00000"/>
                </a:solidFill>
              </a:rPr>
              <a:t>67 % трудоспособного населения зависят напрямую от сельского хозяйства,</a:t>
            </a:r>
            <a:r>
              <a:rPr lang="ru-RU">
                <a:solidFill>
                  <a:schemeClr val="bg1"/>
                </a:solidFill>
              </a:rPr>
              <a:t> которое производит треть валового национального продукта. Индия - крупнейший в мире экспортер</a:t>
            </a:r>
            <a:r>
              <a:rPr lang="ru-RU">
                <a:solidFill>
                  <a:srgbClr val="C00000"/>
                </a:solidFill>
              </a:rPr>
              <a:t> чая</a:t>
            </a:r>
            <a:r>
              <a:rPr lang="ru-RU">
                <a:solidFill>
                  <a:schemeClr val="bg1"/>
                </a:solidFill>
              </a:rPr>
              <a:t>, кроме того, вывозятся </a:t>
            </a:r>
            <a:r>
              <a:rPr lang="ru-RU">
                <a:solidFill>
                  <a:srgbClr val="C00000"/>
                </a:solidFill>
              </a:rPr>
              <a:t>джут, пряности </a:t>
            </a:r>
            <a:r>
              <a:rPr lang="ru-RU">
                <a:solidFill>
                  <a:schemeClr val="bg1"/>
                </a:solidFill>
              </a:rPr>
              <a:t>и</a:t>
            </a:r>
            <a:r>
              <a:rPr lang="ru-RU">
                <a:solidFill>
                  <a:srgbClr val="C00000"/>
                </a:solidFill>
              </a:rPr>
              <a:t> бобовые</a:t>
            </a:r>
            <a:r>
              <a:rPr lang="ru-RU">
                <a:solidFill>
                  <a:schemeClr val="bg1"/>
                </a:solidFill>
              </a:rPr>
              <a:t>. Страна имеет самое большое в мире поголовье </a:t>
            </a:r>
            <a:r>
              <a:rPr lang="ru-RU">
                <a:solidFill>
                  <a:srgbClr val="C00000"/>
                </a:solidFill>
              </a:rPr>
              <a:t>крупного рогатого скота</a:t>
            </a:r>
            <a:r>
              <a:rPr lang="ru-RU">
                <a:solidFill>
                  <a:schemeClr val="bg1"/>
                </a:solidFill>
              </a:rPr>
              <a:t> и занимает </a:t>
            </a:r>
            <a:r>
              <a:rPr lang="ru-RU">
                <a:solidFill>
                  <a:srgbClr val="C00000"/>
                </a:solidFill>
              </a:rPr>
              <a:t>второе место </a:t>
            </a:r>
            <a:r>
              <a:rPr lang="ru-RU">
                <a:solidFill>
                  <a:schemeClr val="bg1"/>
                </a:solidFill>
              </a:rPr>
              <a:t>по экспорту </a:t>
            </a:r>
            <a:r>
              <a:rPr lang="ru-RU">
                <a:solidFill>
                  <a:srgbClr val="C00000"/>
                </a:solidFill>
              </a:rPr>
              <a:t>молочных продуктов.</a:t>
            </a:r>
          </a:p>
          <a:p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pic>
        <p:nvPicPr>
          <p:cNvPr id="33796" name="Рисунок 8" descr="http://upload.wikimedia.org/wikipedia/commons/thumb/4/4a/Spice_market-India.jpg/300px-Spice_market-Indi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88913"/>
            <a:ext cx="3024187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9" descr="экономика инд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2636838"/>
            <a:ext cx="30241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Прямоугольник 10"/>
          <p:cNvSpPr>
            <a:spLocks noChangeArrowheads="1"/>
          </p:cNvSpPr>
          <p:nvPr/>
        </p:nvSpPr>
        <p:spPr bwMode="auto">
          <a:xfrm>
            <a:off x="468313" y="2276475"/>
            <a:ext cx="215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Рынок специй </a:t>
            </a:r>
          </a:p>
        </p:txBody>
      </p:sp>
      <p:sp>
        <p:nvSpPr>
          <p:cNvPr id="33799" name="Прямоугольник 11"/>
          <p:cNvSpPr>
            <a:spLocks noChangeArrowheads="1"/>
          </p:cNvSpPr>
          <p:nvPr/>
        </p:nvSpPr>
        <p:spPr bwMode="auto">
          <a:xfrm>
            <a:off x="539750" y="6165850"/>
            <a:ext cx="3455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Гужевой транспорт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3924300" y="549275"/>
            <a:ext cx="45354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Экспорт</a:t>
            </a:r>
            <a:r>
              <a:rPr lang="ru-RU">
                <a:solidFill>
                  <a:schemeClr val="bg1"/>
                </a:solidFill>
              </a:rPr>
              <a:t>: машины и оборудование, программное обеспечение, одежда, кожа и изделия из нее, химические товары, хлопчатобумажные ткани, джутовые изделия, железная руда, чай, кофе, специи, орехи кешью, консервы, рыба и морепродукты, бриллианты и др. Большое значение имеет туризм. </a:t>
            </a:r>
            <a:r>
              <a:rPr lang="ru-RU">
                <a:solidFill>
                  <a:srgbClr val="C00000"/>
                </a:solidFill>
              </a:rPr>
              <a:t>Импорт</a:t>
            </a:r>
            <a:r>
              <a:rPr lang="ru-RU">
                <a:solidFill>
                  <a:schemeClr val="bg1"/>
                </a:solidFill>
              </a:rPr>
              <a:t>: нефть, машины и транспортное оборудование, пищевые растительные масла, минеральные удобрения, некоторые виды ювелирных товаров и черные металлы.</a:t>
            </a:r>
          </a:p>
          <a:p>
            <a:r>
              <a:rPr lang="ru-RU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rgbClr val="C00000"/>
                </a:solidFill>
              </a:rPr>
              <a:t>Основные внешнеторговые партнеры</a:t>
            </a:r>
            <a:r>
              <a:rPr lang="ru-RU">
                <a:solidFill>
                  <a:schemeClr val="bg1"/>
                </a:solidFill>
              </a:rPr>
              <a:t>: США, страны ЕС, Россия, Япония, Ирак, Иран и государства Центральной и Восточной Европы.</a:t>
            </a:r>
          </a:p>
        </p:txBody>
      </p:sp>
      <p:pic>
        <p:nvPicPr>
          <p:cNvPr id="34819" name="Рисунок 2" descr="http://upload.wikimedia.org/wikipedia/commons/thumb/d/d5/BSE.jpg/220px-B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4813"/>
            <a:ext cx="22320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179388" y="3284538"/>
            <a:ext cx="34559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Times New Roman" pitchFamily="18" charset="0"/>
                <a:hlinkClick r:id="rId4" tooltip="Бомбейская фондовая биржа"/>
              </a:rPr>
              <a:t>Бомбейская фондовая биржа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 в 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  <a:hlinkClick r:id="rId5" tooltip="Мумбаи"/>
              </a:rPr>
              <a:t>Мумбае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, — самая старая в Азии и самая большая в Индии 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  <a:hlinkClick r:id="rId6" tooltip="Фондовая биржа"/>
              </a:rPr>
              <a:t>фондовая биржа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34821" name="Picture 2" descr="Чайные плантаци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149725"/>
            <a:ext cx="33051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Прямоугольник 5"/>
          <p:cNvSpPr>
            <a:spLocks noChangeArrowheads="1"/>
          </p:cNvSpPr>
          <p:nvPr/>
        </p:nvSpPr>
        <p:spPr bwMode="auto">
          <a:xfrm>
            <a:off x="3779838" y="5805488"/>
            <a:ext cx="3582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Чайные плантации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</a:rPr>
            </a:br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4140200" y="260350"/>
            <a:ext cx="48958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Индия занимает одно из </a:t>
            </a:r>
            <a:r>
              <a:rPr lang="ru-RU">
                <a:solidFill>
                  <a:srgbClr val="FF0000"/>
                </a:solidFill>
              </a:rPr>
              <a:t>первых мест </a:t>
            </a:r>
            <a:r>
              <a:rPr lang="ru-RU">
                <a:solidFill>
                  <a:schemeClr val="bg1"/>
                </a:solidFill>
              </a:rPr>
              <a:t>в мире по производству </a:t>
            </a:r>
            <a:r>
              <a:rPr lang="ru-RU">
                <a:solidFill>
                  <a:srgbClr val="FF0000"/>
                </a:solidFill>
              </a:rPr>
              <a:t>сахарного тростника, арахиса, чая, джута, клещевины, хлопка. </a:t>
            </a:r>
            <a:r>
              <a:rPr lang="ru-RU">
                <a:solidFill>
                  <a:schemeClr val="bg1"/>
                </a:solidFill>
              </a:rPr>
              <a:t>Производят </a:t>
            </a:r>
            <a:r>
              <a:rPr lang="ru-RU">
                <a:solidFill>
                  <a:srgbClr val="FF0000"/>
                </a:solidFill>
              </a:rPr>
              <a:t>каучук, кофе, пряности.</a:t>
            </a:r>
            <a:r>
              <a:rPr lang="ru-RU">
                <a:solidFill>
                  <a:schemeClr val="bg1"/>
                </a:solidFill>
              </a:rPr>
              <a:t> Развито </a:t>
            </a:r>
            <a:r>
              <a:rPr lang="ru-RU">
                <a:solidFill>
                  <a:srgbClr val="FF0000"/>
                </a:solidFill>
              </a:rPr>
              <a:t>животноводство, шелководство, рыболовство</a:t>
            </a:r>
            <a:r>
              <a:rPr lang="ru-RU">
                <a:solidFill>
                  <a:schemeClr val="bg1"/>
                </a:solidFill>
              </a:rPr>
              <a:t>. Запасы </a:t>
            </a:r>
            <a:r>
              <a:rPr lang="ru-RU">
                <a:solidFill>
                  <a:srgbClr val="FF0000"/>
                </a:solidFill>
              </a:rPr>
              <a:t>угля </a:t>
            </a:r>
            <a:r>
              <a:rPr lang="ru-RU">
                <a:solidFill>
                  <a:schemeClr val="bg1"/>
                </a:solidFill>
              </a:rPr>
              <a:t>и</a:t>
            </a:r>
            <a:r>
              <a:rPr lang="ru-RU">
                <a:solidFill>
                  <a:srgbClr val="FF0000"/>
                </a:solidFill>
              </a:rPr>
              <a:t> железной руды, имеются также бокситы, нефть, марганец</a:t>
            </a:r>
            <a:r>
              <a:rPr lang="ru-RU">
                <a:solidFill>
                  <a:schemeClr val="bg1"/>
                </a:solidFill>
              </a:rPr>
              <a:t> и др. Развиваются </a:t>
            </a:r>
            <a:r>
              <a:rPr lang="ru-RU">
                <a:solidFill>
                  <a:srgbClr val="FF0000"/>
                </a:solidFill>
              </a:rPr>
              <a:t>черная и цветная металлургия, химическая промышленность, машиностроение.</a:t>
            </a:r>
            <a:r>
              <a:rPr lang="ru-RU">
                <a:solidFill>
                  <a:schemeClr val="bg1"/>
                </a:solidFill>
              </a:rPr>
              <a:t> Индия в последние годы выдвинулась и как производитель </a:t>
            </a:r>
            <a:r>
              <a:rPr lang="ru-RU">
                <a:solidFill>
                  <a:srgbClr val="FF0000"/>
                </a:solidFill>
              </a:rPr>
              <a:t>лекарственных </a:t>
            </a:r>
            <a:r>
              <a:rPr lang="ru-RU">
                <a:solidFill>
                  <a:schemeClr val="bg1"/>
                </a:solidFill>
              </a:rPr>
              <a:t>и</a:t>
            </a:r>
            <a:r>
              <a:rPr lang="ru-RU">
                <a:solidFill>
                  <a:srgbClr val="FF0000"/>
                </a:solidFill>
              </a:rPr>
              <a:t> фармацевтических препаратов. 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>
                <a:solidFill>
                  <a:schemeClr val="bg1"/>
                </a:solidFill>
                <a:latin typeface="Times New Roman" pitchFamily="18" charset="0"/>
              </a:rPr>
            </a:br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395288" y="4221163"/>
            <a:ext cx="7921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Принимая во внимание постоянный и </a:t>
            </a:r>
            <a:r>
              <a:rPr lang="ru-RU">
                <a:solidFill>
                  <a:srgbClr val="FF0000"/>
                </a:solidFill>
              </a:rPr>
              <a:t>стабильный рост сектора услуг, </a:t>
            </a:r>
            <a:r>
              <a:rPr lang="ru-RU">
                <a:solidFill>
                  <a:schemeClr val="bg1"/>
                </a:solidFill>
              </a:rPr>
              <a:t>в основном в сфере информационных технологий, экономика Индии показывает здоровый </a:t>
            </a:r>
            <a:r>
              <a:rPr lang="ru-RU">
                <a:solidFill>
                  <a:srgbClr val="FF0000"/>
                </a:solidFill>
              </a:rPr>
              <a:t>рост в 6%. </a:t>
            </a:r>
            <a:r>
              <a:rPr lang="ru-RU">
                <a:solidFill>
                  <a:schemeClr val="bg1"/>
                </a:solidFill>
              </a:rPr>
              <a:t>Стабильность индийской экономики очевидна на фоне Азиатского рынка. </a:t>
            </a:r>
          </a:p>
        </p:txBody>
      </p:sp>
      <p:pic>
        <p:nvPicPr>
          <p:cNvPr id="35844" name="Рисунок 3" descr="http://upload.wikimedia.org/wikipedia/ru/b/b8/GDPPCBRIC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3743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33375"/>
            <a:ext cx="4032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Динамика ВВП на душу населения в странах </a:t>
            </a:r>
            <a:r>
              <a:rPr lang="ru-RU" sz="16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  <a:hlinkClick r:id="rId4" tooltip="БРИК"/>
              </a:rPr>
              <a:t>БРИК</a:t>
            </a:r>
            <a:r>
              <a:rPr lang="ru-RU" sz="16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в 1998—2009 годах,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 </a:t>
            </a:r>
            <a:r>
              <a:rPr lang="ru-RU" sz="16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в долларах США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http://upload.wikimedia.org/wikipedia/ru/thumb/3/3a/%D0%A0%D0%B5%D0%BB%D1%8C%D0%B5%D1%84_%D0%98%D0%BD%D0%B4%D0%B8%D0%B8.png/350px-%D0%A0%D0%B5%D0%BB%D1%8C%D0%B5%D1%84_%D0%98%D0%BD%D0%B4%D0%B8%D0%B8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765175"/>
            <a:ext cx="38163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4787900" y="1268413"/>
            <a:ext cx="38877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Индия расположена на территории </a:t>
            </a:r>
            <a:r>
              <a:rPr lang="ru-RU" sz="1600" dirty="0">
                <a:solidFill>
                  <a:schemeClr val="bg1"/>
                </a:solidFill>
                <a:hlinkClick r:id="rId4" tooltip="Южная Азия"/>
              </a:rPr>
              <a:t>Южной Азии</a:t>
            </a:r>
            <a:r>
              <a:rPr lang="ru-RU" sz="1600" dirty="0">
                <a:solidFill>
                  <a:schemeClr val="bg1"/>
                </a:solidFill>
              </a:rPr>
              <a:t>. Страна занимает </a:t>
            </a:r>
            <a:r>
              <a:rPr lang="ru-RU" sz="1600" dirty="0">
                <a:solidFill>
                  <a:schemeClr val="bg1"/>
                </a:solidFill>
                <a:hlinkClick r:id="rId5" tooltip="Список стран, сортировка по площади"/>
              </a:rPr>
              <a:t>седьмое место в мире</a:t>
            </a:r>
            <a:r>
              <a:rPr lang="ru-RU" sz="1600" dirty="0">
                <a:solidFill>
                  <a:schemeClr val="bg1"/>
                </a:solidFill>
              </a:rPr>
              <a:t> по площади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 (3 287 590 </a:t>
            </a:r>
            <a:r>
              <a:rPr lang="ru-RU" sz="1600" dirty="0">
                <a:solidFill>
                  <a:schemeClr val="bg1"/>
                </a:solidFill>
                <a:hlinkClick r:id="rId6" tooltip="Квадратный километр"/>
              </a:rPr>
              <a:t>км²</a:t>
            </a:r>
            <a:r>
              <a:rPr lang="ru-RU" sz="1600" dirty="0">
                <a:solidFill>
                  <a:schemeClr val="bg1"/>
                </a:solidFill>
              </a:rPr>
              <a:t>, в том числе, суши:) и </a:t>
            </a:r>
            <a:r>
              <a:rPr lang="ru-RU" sz="1600" dirty="0">
                <a:solidFill>
                  <a:schemeClr val="bg1"/>
                </a:solidFill>
                <a:hlinkClick r:id="rId7" tooltip="Список стран, сортировка по численности населения"/>
              </a:rPr>
              <a:t>второе место</a:t>
            </a:r>
            <a:r>
              <a:rPr lang="ru-RU" sz="1600" dirty="0">
                <a:solidFill>
                  <a:schemeClr val="bg1"/>
                </a:solidFill>
              </a:rPr>
              <a:t> по численности населения (1 131 191 071 чел.).</a:t>
            </a:r>
          </a:p>
          <a:p>
            <a:r>
              <a:rPr lang="ru-RU" sz="1600" dirty="0">
                <a:solidFill>
                  <a:schemeClr val="bg1"/>
                </a:solidFill>
              </a:rPr>
              <a:t> Индия имеет сухопутные границы с </a:t>
            </a:r>
            <a:r>
              <a:rPr lang="ru-RU" sz="1600" dirty="0">
                <a:solidFill>
                  <a:schemeClr val="bg1"/>
                </a:solidFill>
                <a:hlinkClick r:id="rId8" tooltip="Пакистан"/>
              </a:rPr>
              <a:t>Пакистаном</a:t>
            </a:r>
            <a:r>
              <a:rPr lang="ru-RU" sz="1600" dirty="0">
                <a:solidFill>
                  <a:schemeClr val="bg1"/>
                </a:solidFill>
              </a:rPr>
              <a:t> на западе, с </a:t>
            </a:r>
            <a:r>
              <a:rPr lang="ru-RU" sz="1600" dirty="0">
                <a:solidFill>
                  <a:schemeClr val="bg1"/>
                </a:solidFill>
                <a:hlinkClick r:id="rId9" tooltip="Китай"/>
              </a:rPr>
              <a:t>Китаем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>
                <a:solidFill>
                  <a:schemeClr val="bg1"/>
                </a:solidFill>
                <a:hlinkClick r:id="rId10" tooltip="Непал"/>
              </a:rPr>
              <a:t>Непалом</a:t>
            </a:r>
            <a:r>
              <a:rPr lang="ru-RU" sz="1600" dirty="0">
                <a:solidFill>
                  <a:schemeClr val="bg1"/>
                </a:solidFill>
              </a:rPr>
              <a:t> и </a:t>
            </a:r>
            <a:r>
              <a:rPr lang="ru-RU" sz="1600" dirty="0">
                <a:solidFill>
                  <a:schemeClr val="bg1"/>
                </a:solidFill>
                <a:hlinkClick r:id="rId11" tooltip="Бутан (государство)"/>
              </a:rPr>
              <a:t>Бутаном</a:t>
            </a:r>
            <a:r>
              <a:rPr lang="ru-RU" sz="1600" dirty="0">
                <a:solidFill>
                  <a:schemeClr val="bg1"/>
                </a:solidFill>
              </a:rPr>
              <a:t> на северо-востоке, с </a:t>
            </a:r>
            <a:r>
              <a:rPr lang="ru-RU" sz="1600" dirty="0">
                <a:solidFill>
                  <a:schemeClr val="bg1"/>
                </a:solidFill>
                <a:hlinkClick r:id="rId12" tooltip="Бангладеш"/>
              </a:rPr>
              <a:t>Бангладеш</a:t>
            </a:r>
            <a:r>
              <a:rPr lang="ru-RU" sz="1600" dirty="0">
                <a:solidFill>
                  <a:schemeClr val="bg1"/>
                </a:solidFill>
              </a:rPr>
              <a:t> и </a:t>
            </a:r>
            <a:r>
              <a:rPr lang="ru-RU" sz="1600" dirty="0">
                <a:solidFill>
                  <a:schemeClr val="bg1"/>
                </a:solidFill>
                <a:hlinkClick r:id="rId13" tooltip="Мьянма"/>
              </a:rPr>
              <a:t>Мьянмой</a:t>
            </a:r>
            <a:r>
              <a:rPr lang="ru-RU" sz="1600" dirty="0">
                <a:solidFill>
                  <a:schemeClr val="bg1"/>
                </a:solidFill>
              </a:rPr>
              <a:t> на востоке. Кроме того, Индия имеет морские границы с </a:t>
            </a:r>
            <a:r>
              <a:rPr lang="ru-RU" sz="1600" dirty="0">
                <a:solidFill>
                  <a:schemeClr val="bg1"/>
                </a:solidFill>
                <a:hlinkClick r:id="rId14" tooltip="Мальдивские острова"/>
              </a:rPr>
              <a:t>Мальдивскими островами</a:t>
            </a:r>
            <a:r>
              <a:rPr lang="ru-RU" sz="1600" dirty="0">
                <a:solidFill>
                  <a:schemeClr val="bg1"/>
                </a:solidFill>
              </a:rPr>
              <a:t> на юго-западе, со </a:t>
            </a:r>
            <a:r>
              <a:rPr lang="ru-RU" sz="1600" dirty="0">
                <a:solidFill>
                  <a:schemeClr val="bg1"/>
                </a:solidFill>
                <a:hlinkClick r:id="rId15" tooltip="Шри-Ланка"/>
              </a:rPr>
              <a:t>Шри-Ланкой</a:t>
            </a:r>
            <a:r>
              <a:rPr lang="ru-RU" sz="1600" dirty="0">
                <a:solidFill>
                  <a:schemeClr val="bg1"/>
                </a:solidFill>
              </a:rPr>
              <a:t> на юге и с </a:t>
            </a:r>
            <a:r>
              <a:rPr lang="ru-RU" sz="1600" dirty="0">
                <a:solidFill>
                  <a:schemeClr val="bg1"/>
                </a:solidFill>
                <a:hlinkClick r:id="rId16" tooltip="Индонезия"/>
              </a:rPr>
              <a:t>Индонезией</a:t>
            </a:r>
            <a:r>
              <a:rPr lang="ru-RU" sz="1600" dirty="0">
                <a:solidFill>
                  <a:schemeClr val="bg1"/>
                </a:solidFill>
              </a:rPr>
              <a:t> на юго-востоке. Спорная территория штата </a:t>
            </a:r>
            <a:r>
              <a:rPr lang="ru-RU" sz="1600" dirty="0">
                <a:solidFill>
                  <a:schemeClr val="bg1"/>
                </a:solidFill>
                <a:hlinkClick r:id="rId17" tooltip="Джамму и Кашмир"/>
              </a:rPr>
              <a:t>Джамму и Кашмир</a:t>
            </a:r>
            <a:r>
              <a:rPr lang="ru-RU" sz="1600" dirty="0">
                <a:solidFill>
                  <a:schemeClr val="bg1"/>
                </a:solidFill>
              </a:rPr>
              <a:t> имеет границу с </a:t>
            </a:r>
            <a:r>
              <a:rPr lang="ru-RU" sz="1600" dirty="0">
                <a:solidFill>
                  <a:schemeClr val="bg1"/>
                </a:solidFill>
                <a:hlinkClick r:id="rId18" tooltip="Афганистан"/>
              </a:rPr>
              <a:t>Афганистаном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4932363" y="692150"/>
            <a:ext cx="34559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Географическое положение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3492500" y="260350"/>
            <a:ext cx="5400675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В Индии представлены все виды транспорта: водный (</a:t>
            </a:r>
            <a:r>
              <a:rPr lang="ru-RU" sz="1600" u="sng">
                <a:solidFill>
                  <a:schemeClr val="bg1"/>
                </a:solidFill>
                <a:hlinkClick r:id="rId2" tooltip="Морской транспорт"/>
              </a:rPr>
              <a:t>морской</a:t>
            </a:r>
            <a:r>
              <a:rPr lang="ru-RU" sz="1600">
                <a:solidFill>
                  <a:schemeClr val="bg1"/>
                </a:solidFill>
              </a:rPr>
              <a:t> и </a:t>
            </a:r>
            <a:r>
              <a:rPr lang="ru-RU" sz="1600" u="sng">
                <a:solidFill>
                  <a:schemeClr val="bg1"/>
                </a:solidFill>
                <a:hlinkClick r:id="rId3" tooltip="Речной транспорт"/>
              </a:rPr>
              <a:t>речной</a:t>
            </a:r>
            <a:r>
              <a:rPr lang="ru-RU" sz="1600">
                <a:solidFill>
                  <a:schemeClr val="bg1"/>
                </a:solidFill>
              </a:rPr>
              <a:t>), </a:t>
            </a:r>
            <a:r>
              <a:rPr lang="ru-RU" sz="1600" u="sng">
                <a:solidFill>
                  <a:schemeClr val="bg1"/>
                </a:solidFill>
                <a:hlinkClick r:id="rId4" tooltip="Автомобильный транспорт"/>
              </a:rPr>
              <a:t>автомобильный</a:t>
            </a:r>
            <a:r>
              <a:rPr lang="ru-RU" sz="1600">
                <a:solidFill>
                  <a:schemeClr val="bg1"/>
                </a:solidFill>
              </a:rPr>
              <a:t>, </a:t>
            </a:r>
            <a:r>
              <a:rPr lang="ru-RU" sz="1600" u="sng">
                <a:solidFill>
                  <a:schemeClr val="bg1"/>
                </a:solidFill>
                <a:hlinkClick r:id="rId5" tooltip="Воздушный транспорт"/>
              </a:rPr>
              <a:t>воздушный</a:t>
            </a:r>
            <a:r>
              <a:rPr lang="ru-RU" sz="1600">
                <a:solidFill>
                  <a:schemeClr val="bg1"/>
                </a:solidFill>
              </a:rPr>
              <a:t>, железнодорожный, трубопроводный.</a:t>
            </a:r>
          </a:p>
          <a:p>
            <a:r>
              <a:rPr lang="ru-RU" sz="1600" u="sng">
                <a:solidFill>
                  <a:schemeClr val="bg1"/>
                </a:solidFill>
                <a:hlinkClick r:id="rId6" tooltip="Железнодорожный транспорт в Индии"/>
              </a:rPr>
              <a:t>Железнодорожный транспорт в Индии</a:t>
            </a:r>
            <a:r>
              <a:rPr lang="ru-RU" sz="1600">
                <a:solidFill>
                  <a:schemeClr val="bg1"/>
                </a:solidFill>
              </a:rPr>
              <a:t> обеспечивает массовые перевозки грузов и людей. В год перевозится до 6 миллиардов пассажиров и 350 миллионов тонн грузов. Основным железнодорожным оператором страны, контролирующим 99 % перевозок является </a:t>
            </a:r>
            <a:r>
              <a:rPr lang="ru-RU" sz="1600" u="sng">
                <a:solidFill>
                  <a:schemeClr val="bg1"/>
                </a:solidFill>
                <a:hlinkClick r:id="rId7" tooltip="Indian Railways"/>
              </a:rPr>
              <a:t>Indian Railways</a:t>
            </a:r>
            <a:r>
              <a:rPr lang="ru-RU" sz="1600">
                <a:solidFill>
                  <a:schemeClr val="bg1"/>
                </a:solidFill>
              </a:rPr>
              <a:t>.</a:t>
            </a:r>
          </a:p>
          <a:p>
            <a:r>
              <a:rPr lang="ru-RU" sz="1600">
                <a:solidFill>
                  <a:schemeClr val="bg1"/>
                </a:solidFill>
              </a:rPr>
              <a:t>В Индии судоходны нижние течения рек </a:t>
            </a:r>
            <a:r>
              <a:rPr lang="ru-RU" sz="1600" u="sng">
                <a:solidFill>
                  <a:schemeClr val="bg1"/>
                </a:solidFill>
                <a:hlinkClick r:id="rId8" tooltip="Ганг"/>
              </a:rPr>
              <a:t>Ганг</a:t>
            </a:r>
            <a:r>
              <a:rPr lang="ru-RU" sz="1600">
                <a:solidFill>
                  <a:schemeClr val="bg1"/>
                </a:solidFill>
              </a:rPr>
              <a:t>, </a:t>
            </a:r>
            <a:r>
              <a:rPr lang="ru-RU" sz="1600" u="sng">
                <a:solidFill>
                  <a:schemeClr val="bg1"/>
                </a:solidFill>
                <a:hlinkClick r:id="rId9" tooltip="Кришна (река)"/>
              </a:rPr>
              <a:t>Кришна</a:t>
            </a:r>
            <a:r>
              <a:rPr lang="ru-RU" sz="1600">
                <a:solidFill>
                  <a:schemeClr val="bg1"/>
                </a:solidFill>
              </a:rPr>
              <a:t>, </a:t>
            </a:r>
            <a:r>
              <a:rPr lang="ru-RU" sz="1600" u="sng">
                <a:solidFill>
                  <a:schemeClr val="bg1"/>
                </a:solidFill>
                <a:hlinkClick r:id="rId10" tooltip="Годавари"/>
              </a:rPr>
              <a:t>Годавари</a:t>
            </a:r>
            <a:r>
              <a:rPr lang="ru-RU" sz="1600">
                <a:solidFill>
                  <a:schemeClr val="bg1"/>
                </a:solidFill>
              </a:rPr>
              <a:t>, </a:t>
            </a:r>
            <a:r>
              <a:rPr lang="ru-RU" sz="1600" u="sng">
                <a:solidFill>
                  <a:schemeClr val="bg1"/>
                </a:solidFill>
                <a:hlinkClick r:id="rId11" tooltip="Кавери"/>
              </a:rPr>
              <a:t>Кавери</a:t>
            </a:r>
            <a:r>
              <a:rPr lang="ru-RU" sz="1600">
                <a:solidFill>
                  <a:schemeClr val="bg1"/>
                </a:solidFill>
              </a:rPr>
              <a:t>.Эти реки используются для транспортировки грузов, ещё в </a:t>
            </a:r>
            <a:r>
              <a:rPr lang="ru-RU" sz="1600" u="sng">
                <a:solidFill>
                  <a:schemeClr val="bg1"/>
                </a:solidFill>
                <a:hlinkClick r:id="rId12" tooltip="1950-е"/>
              </a:rPr>
              <a:t>1950-х годах</a:t>
            </a:r>
            <a:r>
              <a:rPr lang="ru-RU" sz="1600">
                <a:solidFill>
                  <a:schemeClr val="bg1"/>
                </a:solidFill>
              </a:rPr>
              <a:t> 3/4 грузов перевозилось по рекам на парусных судах. В настоящее время в Индии 454 аэропорта</a:t>
            </a:r>
            <a:r>
              <a:rPr lang="ru-RU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6867" name="Рисунок 2" descr="http://upload.wikimedia.org/wikipedia/commons/thumb/1/13/India_Train.jpg/220px-India_Train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188913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611188" y="2636838"/>
            <a:ext cx="2592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Times New Roman" pitchFamily="18" charset="0"/>
              </a:rPr>
              <a:t>Поезд </a:t>
            </a:r>
            <a:r>
              <a:rPr lang="ru-RU" sz="1600" u="sng">
                <a:solidFill>
                  <a:schemeClr val="bg1"/>
                </a:solidFill>
                <a:latin typeface="Times New Roman" pitchFamily="18" charset="0"/>
                <a:hlinkClick r:id="rId7" tooltip="Indian Railways"/>
              </a:rPr>
              <a:t>Indian Railways</a:t>
            </a:r>
            <a:endParaRPr lang="ru-RU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6869" name="Рисунок 4" descr="http://upload.wikimedia.org/wikipedia/commons/thumb/1/16/Chennai_Chintadripet_Metro_Station.jpg/300px-Chennai_Chintadripet_Metro_Station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3068638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Прямоугольник 5"/>
          <p:cNvSpPr>
            <a:spLocks noChangeArrowheads="1"/>
          </p:cNvSpPr>
          <p:nvPr/>
        </p:nvSpPr>
        <p:spPr bwMode="auto">
          <a:xfrm>
            <a:off x="250825" y="5157788"/>
            <a:ext cx="3097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Times New Roman" pitchFamily="18" charset="0"/>
              </a:rPr>
              <a:t>Станция метро в Ченнаи</a:t>
            </a:r>
          </a:p>
        </p:txBody>
      </p:sp>
      <p:pic>
        <p:nvPicPr>
          <p:cNvPr id="36871" name="Picture 10" descr="Набережная Мадраса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79838" y="3933825"/>
            <a:ext cx="47529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Прямоугольник 11"/>
          <p:cNvSpPr>
            <a:spLocks noChangeArrowheads="1"/>
          </p:cNvSpPr>
          <p:nvPr/>
        </p:nvSpPr>
        <p:spPr bwMode="auto">
          <a:xfrm>
            <a:off x="3995738" y="6381750"/>
            <a:ext cx="4176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Набережная Мадраса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</a:rPr>
            </a:br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5364163" y="620713"/>
            <a:ext cx="37798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На улицах Дели видны почти все виды транспорта: моторикши,велорикша , автобус и строящееся метро </a:t>
            </a:r>
            <a:r>
              <a:rPr lang="ru-RU"/>
              <a:t/>
            </a:r>
            <a:br>
              <a:rPr lang="ru-RU"/>
            </a:b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pic>
        <p:nvPicPr>
          <p:cNvPr id="37891" name="Picture 2" descr="Моторикш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www.india.ru/pic/how/5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213100"/>
            <a:ext cx="41767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Прямоугольник 6"/>
          <p:cNvSpPr>
            <a:spLocks noChangeArrowheads="1"/>
          </p:cNvSpPr>
          <p:nvPr/>
        </p:nvSpPr>
        <p:spPr bwMode="auto">
          <a:xfrm>
            <a:off x="755650" y="5373688"/>
            <a:ext cx="35290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Езда на крышах машин- нормальное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явление даже для столицы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427538" y="187325"/>
            <a:ext cx="4716462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Достопримечательности Индии.</a:t>
            </a:r>
            <a:r>
              <a:rPr lang="ru-RU" i="1">
                <a:latin typeface="Times New Roman" pitchFamily="18" charset="0"/>
              </a:rPr>
              <a:t> .</a:t>
            </a:r>
          </a:p>
          <a:p>
            <a:r>
              <a:rPr lang="ru-RU" i="1">
                <a:latin typeface="Times New Roman" pitchFamily="18" charset="0"/>
              </a:rPr>
              <a:t>          </a:t>
            </a:r>
            <a:r>
              <a:rPr lang="ru-RU" sz="2000">
                <a:solidFill>
                  <a:schemeClr val="bg1"/>
                </a:solidFill>
              </a:rPr>
              <a:t>Индийская цивилизация – одна из самых древних, а история Индии насчитывает более 5 тысячелетий. Такое богатое историческое и культурное наследие не может не привлекать к стране миллионы туристов. Потрясающе красивые дворцы и храмы, величественные мечети и крепости Индии никого не оставят равнодушным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38915" name="Picture 4" descr="Интерес в развитии туризма у жителей Индии отсутству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3525838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539750" y="2852738"/>
            <a:ext cx="3384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Прекрасный Тадж-Махал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</a:rPr>
            </a:br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395288" y="4076700"/>
            <a:ext cx="288131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pic>
        <p:nvPicPr>
          <p:cNvPr id="38918" name="Picture 10" descr="Храмы Бомбе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933825"/>
            <a:ext cx="3810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Прямоугольник 11"/>
          <p:cNvSpPr>
            <a:spLocks noChangeArrowheads="1"/>
          </p:cNvSpPr>
          <p:nvPr/>
        </p:nvSpPr>
        <p:spPr bwMode="auto">
          <a:xfrm>
            <a:off x="4859338" y="6308725"/>
            <a:ext cx="3006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Храмы Бомбея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</a:rPr>
            </a:br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8920" name="Picture 12" descr="Храм Рамы и Кришны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57563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Прямоугольник 13"/>
          <p:cNvSpPr>
            <a:spLocks noChangeArrowheads="1"/>
          </p:cNvSpPr>
          <p:nvPr/>
        </p:nvSpPr>
        <p:spPr bwMode="auto">
          <a:xfrm>
            <a:off x="395288" y="6237288"/>
            <a:ext cx="6462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Храм Рамы и Кришны 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</a:rPr>
            </a:br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4248150" y="620713"/>
            <a:ext cx="44275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Индия - это не просто "другая" страна, это другой мир – это сочетание религий, богатство культур и великолепие золотых берегов. Здесь живы уникальные традиции и обычаи. Индия поражает своей простой жизнью и в то же время необыкновенно глубокой философией, культурой. </a:t>
            </a:r>
          </a:p>
        </p:txBody>
      </p:sp>
      <p:pic>
        <p:nvPicPr>
          <p:cNvPr id="39939" name="Рисунок 5" descr="Без имени | SPA отдых,лечение,отель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34559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6" descr="Маленькие жительницы мудрой стра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284538"/>
            <a:ext cx="38163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Прямоугольник 7"/>
          <p:cNvSpPr>
            <a:spLocks noChangeArrowheads="1"/>
          </p:cNvSpPr>
          <p:nvPr/>
        </p:nvSpPr>
        <p:spPr bwMode="auto">
          <a:xfrm>
            <a:off x="0" y="6364288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Маленькие жительницы мудрой страны</a:t>
            </a:r>
          </a:p>
        </p:txBody>
      </p:sp>
      <p:sp>
        <p:nvSpPr>
          <p:cNvPr id="39942" name="Прямоугольник 8"/>
          <p:cNvSpPr>
            <a:spLocks noChangeArrowheads="1"/>
          </p:cNvSpPr>
          <p:nvPr/>
        </p:nvSpPr>
        <p:spPr bwMode="auto">
          <a:xfrm>
            <a:off x="5003800" y="6308725"/>
            <a:ext cx="3924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Варанаси - город мертвых</a:t>
            </a: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pic>
        <p:nvPicPr>
          <p:cNvPr id="39943" name="Picture 6" descr="Варанаси - город мертвы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3357563"/>
            <a:ext cx="460851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Прямоугольник 13"/>
          <p:cNvSpPr>
            <a:spLocks noChangeArrowheads="1"/>
          </p:cNvSpPr>
          <p:nvPr/>
        </p:nvSpPr>
        <p:spPr bwMode="auto">
          <a:xfrm>
            <a:off x="539750" y="2852738"/>
            <a:ext cx="4722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Медитация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2"/>
          <p:cNvSpPr>
            <a:spLocks noChangeArrowheads="1"/>
          </p:cNvSpPr>
          <p:nvPr/>
        </p:nvSpPr>
        <p:spPr bwMode="auto">
          <a:xfrm>
            <a:off x="4572000" y="260350"/>
            <a:ext cx="41767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После посещения Индии в памяти надолго остается красота этой страны, завораживающий аромат цветов и восточных благовоний, а также буйство и неутомимость торговых кварталов. </a:t>
            </a:r>
          </a:p>
        </p:txBody>
      </p:sp>
      <p:pic>
        <p:nvPicPr>
          <p:cNvPr id="40963" name="Picture 2" descr="На рынках - изобилие това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716338"/>
            <a:ext cx="424815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Национальные индийские ремес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38100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Прямоугольник 6"/>
          <p:cNvSpPr>
            <a:spLocks noChangeArrowheads="1"/>
          </p:cNvSpPr>
          <p:nvPr/>
        </p:nvSpPr>
        <p:spPr bwMode="auto">
          <a:xfrm>
            <a:off x="323850" y="3068638"/>
            <a:ext cx="4103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Национальные индийские ремесла</a:t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pic>
        <p:nvPicPr>
          <p:cNvPr id="40966" name="dominateImage" descr="http://foto.mail.ru/mail/olga_leontieva/65/i-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644900"/>
            <a:ext cx="35274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Прямоугольник 8"/>
          <p:cNvSpPr>
            <a:spLocks noChangeArrowheads="1"/>
          </p:cNvSpPr>
          <p:nvPr/>
        </p:nvSpPr>
        <p:spPr bwMode="auto">
          <a:xfrm>
            <a:off x="539750" y="6308725"/>
            <a:ext cx="3382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Корова – священное животное</a:t>
            </a:r>
          </a:p>
        </p:txBody>
      </p:sp>
      <p:sp>
        <p:nvSpPr>
          <p:cNvPr id="40968" name="Прямоугольник 9"/>
          <p:cNvSpPr>
            <a:spLocks noChangeArrowheads="1"/>
          </p:cNvSpPr>
          <p:nvPr/>
        </p:nvSpPr>
        <p:spPr bwMode="auto">
          <a:xfrm>
            <a:off x="5724525" y="6308725"/>
            <a:ext cx="2509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Рынок на улицах Дели</a:t>
            </a:r>
          </a:p>
        </p:txBody>
      </p:sp>
      <p:pic>
        <p:nvPicPr>
          <p:cNvPr id="40969" name="Рисунок 10" descr="http://upload.wikimedia.org/wikipedia/commons/thumb/a/ac/India_village_musicians.jpg/220px-India_village_musician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2349500"/>
            <a:ext cx="251936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Прямоугольник 11"/>
          <p:cNvSpPr>
            <a:spLocks noChangeArrowheads="1"/>
          </p:cNvSpPr>
          <p:nvPr/>
        </p:nvSpPr>
        <p:spPr bwMode="auto">
          <a:xfrm>
            <a:off x="6875463" y="2492375"/>
            <a:ext cx="20177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Два народных музыканта на выступлении в деревне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3635375" y="-412750"/>
            <a:ext cx="52578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>
                <a:solidFill>
                  <a:schemeClr val="bg1"/>
                </a:solidFill>
                <a:ea typeface="Times New Roman" pitchFamily="18" charset="0"/>
              </a:rPr>
              <a:t>Отдых в Индии на берегу океана,</a:t>
            </a:r>
            <a:r>
              <a:rPr lang="ru-RU" sz="2000">
                <a:solidFill>
                  <a:schemeClr val="bg1"/>
                </a:solidFill>
              </a:rPr>
              <a:t> Комфортабельные отели, многокилометровые песчаные пляжи Гоа,</a:t>
            </a:r>
          </a:p>
          <a:p>
            <a:r>
              <a:rPr lang="ru-RU" sz="2000">
                <a:solidFill>
                  <a:schemeClr val="bg1"/>
                </a:solidFill>
              </a:rPr>
              <a:t> где растут кокосовые пальмы, и дует приятно освежающий морской бриз,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посещение старинных храмов и знакомство с древними традициями страны подарят Вам самые яркие впечатления.</a:t>
            </a:r>
            <a:r>
              <a:rPr lang="ru-RU" sz="2000"/>
              <a:t>  </a:t>
            </a:r>
          </a:p>
          <a:p>
            <a:endParaRPr lang="ru-RU" sz="2000">
              <a:latin typeface="Times New Roman" pitchFamily="18" charset="0"/>
            </a:endParaRPr>
          </a:p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41987" name="Рисунок 2" descr="Без имени | SPA отдых,лечение,отель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789363"/>
            <a:ext cx="36004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 descr="Отели Ковала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6250"/>
            <a:ext cx="3024187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Прямоугольник 4"/>
          <p:cNvSpPr>
            <a:spLocks noChangeArrowheads="1"/>
          </p:cNvSpPr>
          <p:nvPr/>
        </p:nvSpPr>
        <p:spPr bwMode="auto">
          <a:xfrm>
            <a:off x="395288" y="3357563"/>
            <a:ext cx="244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Отели Ковалама</a:t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sp>
        <p:nvSpPr>
          <p:cNvPr id="41990" name="Прямоугольник 5"/>
          <p:cNvSpPr>
            <a:spLocks noChangeArrowheads="1"/>
          </p:cNvSpPr>
          <p:nvPr/>
        </p:nvSpPr>
        <p:spPr bwMode="auto">
          <a:xfrm>
            <a:off x="250825" y="6327775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Ароматерапия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41991" name="Picture 7" descr="Индия: Гоа фото / фото: снимки, фотогалере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284538"/>
            <a:ext cx="4457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Прямоугольник 8"/>
          <p:cNvSpPr>
            <a:spLocks noChangeArrowheads="1"/>
          </p:cNvSpPr>
          <p:nvPr/>
        </p:nvSpPr>
        <p:spPr bwMode="auto">
          <a:xfrm>
            <a:off x="5003800" y="6237288"/>
            <a:ext cx="1463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Пляж на Гоа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492500" y="333375"/>
            <a:ext cx="51831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Гордость Восточной Индии </a:t>
            </a:r>
            <a:r>
              <a:rPr lang="ru-RU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Калькутта</a:t>
            </a:r>
            <a:r>
              <a:rPr lang="ru-RU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, один из крупнейших мировых городов. Загадочная и трогательная красота Калькутты делает этот город популярным среди туристов.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43011" name="Picture 2" descr="Калькутта. Храм Кали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2562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Прямоугольник 3"/>
          <p:cNvSpPr>
            <a:spLocks noChangeArrowheads="1"/>
          </p:cNvSpPr>
          <p:nvPr/>
        </p:nvSpPr>
        <p:spPr bwMode="auto">
          <a:xfrm>
            <a:off x="250825" y="3429000"/>
            <a:ext cx="2881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Храм Кали </a:t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pic>
        <p:nvPicPr>
          <p:cNvPr id="43013" name="Picture 4" descr="Калькутта. Старый город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05263"/>
            <a:ext cx="3810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Прямоугольник 5"/>
          <p:cNvSpPr>
            <a:spLocks noChangeArrowheads="1"/>
          </p:cNvSpPr>
          <p:nvPr/>
        </p:nvSpPr>
        <p:spPr bwMode="auto">
          <a:xfrm>
            <a:off x="395288" y="6381750"/>
            <a:ext cx="3529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Старый город </a:t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pic>
        <p:nvPicPr>
          <p:cNvPr id="43015" name="Picture 6" descr="Калидеви, покровительница Калькут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42093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Прямоугольник 7"/>
          <p:cNvSpPr>
            <a:spLocks noChangeArrowheads="1"/>
          </p:cNvSpPr>
          <p:nvPr/>
        </p:nvSpPr>
        <p:spPr bwMode="auto">
          <a:xfrm>
            <a:off x="4716463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Калидеви, покровительница Калькутты</a:t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pic>
        <p:nvPicPr>
          <p:cNvPr id="43017" name="Picture 8" descr="Калькутта ночь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1844675"/>
            <a:ext cx="3810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Прямоугольник 9"/>
          <p:cNvSpPr>
            <a:spLocks noChangeArrowheads="1"/>
          </p:cNvSpPr>
          <p:nvPr/>
        </p:nvSpPr>
        <p:spPr bwMode="auto">
          <a:xfrm>
            <a:off x="3995738" y="42211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Калькутта ночью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4500563" y="436563"/>
            <a:ext cx="4643437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    Столица Западной Индии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16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Бомбей,</a:t>
            </a:r>
            <a:r>
              <a:rPr lang="ru-RU" sz="16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город, наилучшим образом выражающий национальный дух и самобытность страны. Бомбей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16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коммерческий город, в котором перемешались экзотические базары, крупные торговые центры и антикварные лавочки. Любители шопинга по достоинству придут в восторг от огромного выбора ярких тканей, ювелирных изделий и предметов старины. Следует отметить, что бурная жизнь Бомбея кипит на фоне потрясающей Викторианской архитектуры.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44035" name="Picture 4" descr="Бомбей. Ворота Инд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Прямоугольник 4"/>
          <p:cNvSpPr>
            <a:spLocks noChangeArrowheads="1"/>
          </p:cNvSpPr>
          <p:nvPr/>
        </p:nvSpPr>
        <p:spPr bwMode="auto">
          <a:xfrm>
            <a:off x="250825" y="2924175"/>
            <a:ext cx="2808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Бомбей. "Ворота Индии"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>
                <a:solidFill>
                  <a:schemeClr val="bg1"/>
                </a:solidFill>
                <a:latin typeface="Times New Roman" pitchFamily="18" charset="0"/>
              </a:rPr>
            </a:br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4037" name="Picture 6" descr="Улицы Бомбе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05263"/>
            <a:ext cx="41767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Прямоугольник 6"/>
          <p:cNvSpPr>
            <a:spLocks noChangeArrowheads="1"/>
          </p:cNvSpPr>
          <p:nvPr/>
        </p:nvSpPr>
        <p:spPr bwMode="auto">
          <a:xfrm>
            <a:off x="4572000" y="62372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Улицы Бомбея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</a:rPr>
            </a:br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4039" name="Picture 8" descr="Современная архитектура Бомбе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429000"/>
            <a:ext cx="3810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Прямоугольник 8"/>
          <p:cNvSpPr>
            <a:spLocks noChangeArrowheads="1"/>
          </p:cNvSpPr>
          <p:nvPr/>
        </p:nvSpPr>
        <p:spPr bwMode="auto">
          <a:xfrm>
            <a:off x="250825" y="62372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Современная архитектура Бомбея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</a:rPr>
            </a:br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Джама Месджид, Де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76250"/>
            <a:ext cx="2800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Прямоугольник 2"/>
          <p:cNvSpPr>
            <a:spLocks noChangeArrowheads="1"/>
          </p:cNvSpPr>
          <p:nvPr/>
        </p:nvSpPr>
        <p:spPr bwMode="auto">
          <a:xfrm>
            <a:off x="179388" y="4076700"/>
            <a:ext cx="3024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Джама Месджид, Дели</a:t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sp>
        <p:nvSpPr>
          <p:cNvPr id="45060" name="Прямоугольник 6"/>
          <p:cNvSpPr>
            <a:spLocks noChangeArrowheads="1"/>
          </p:cNvSpPr>
          <p:nvPr/>
        </p:nvSpPr>
        <p:spPr bwMode="auto">
          <a:xfrm>
            <a:off x="250825" y="6211888"/>
            <a:ext cx="3673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Резиденция президента в Дели</a:t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sp>
        <p:nvSpPr>
          <p:cNvPr id="45061" name="Прямоугольник 8"/>
          <p:cNvSpPr>
            <a:spLocks noChangeArrowheads="1"/>
          </p:cNvSpPr>
          <p:nvPr/>
        </p:nvSpPr>
        <p:spPr bwMode="auto">
          <a:xfrm>
            <a:off x="3779838" y="260350"/>
            <a:ext cx="48244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        Дели</a:t>
            </a:r>
            <a:r>
              <a:rPr lang="ru-RU">
                <a:solidFill>
                  <a:schemeClr val="bg1"/>
                </a:solidFill>
              </a:rPr>
              <a:t>,столица Индии-город, с богатой культурой, архитектурой и древней захватывающей историей.</a:t>
            </a:r>
          </a:p>
        </p:txBody>
      </p:sp>
      <p:sp>
        <p:nvSpPr>
          <p:cNvPr id="45062" name="Прямоугольник 9"/>
          <p:cNvSpPr>
            <a:spLocks noChangeArrowheads="1"/>
          </p:cNvSpPr>
          <p:nvPr/>
        </p:nvSpPr>
        <p:spPr bwMode="auto">
          <a:xfrm>
            <a:off x="3492500" y="1196975"/>
            <a:ext cx="51831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              Дели</a:t>
            </a:r>
            <a:r>
              <a:rPr lang="ru-RU">
                <a:solidFill>
                  <a:schemeClr val="bg1"/>
                </a:solidFill>
              </a:rPr>
              <a:t> (или Нью-Дели) — огромный, шумный, эклектичный, грязный и при этом весьма зелёный город. Среди исторических памятников столицы особенно выделяются знаменитый Красный Форт с обширным дворцовым комплексом эпохи Великих Моголов.</a:t>
            </a:r>
          </a:p>
          <a:p>
            <a:r>
              <a:rPr lang="ru-RU" b="1">
                <a:latin typeface="Times New Roman" pitchFamily="18" charset="0"/>
              </a:rPr>
              <a:t/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/>
            </a:r>
            <a:br>
              <a:rPr lang="ru-RU" b="1">
                <a:latin typeface="Times New Roman" pitchFamily="18" charset="0"/>
              </a:rPr>
            </a:br>
            <a:endParaRPr lang="ru-RU" b="1">
              <a:latin typeface="Times New Roman" pitchFamily="18" charset="0"/>
            </a:endParaRPr>
          </a:p>
        </p:txBody>
      </p:sp>
      <p:pic>
        <p:nvPicPr>
          <p:cNvPr id="45063" name="Picture 2" descr="Ворота Красного Фор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429000"/>
            <a:ext cx="46799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Прямоугольник 11"/>
          <p:cNvSpPr>
            <a:spLocks noChangeArrowheads="1"/>
          </p:cNvSpPr>
          <p:nvPr/>
        </p:nvSpPr>
        <p:spPr bwMode="auto">
          <a:xfrm>
            <a:off x="4572000" y="623728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Ворота Красного Форта</a:t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endParaRPr lang="ru-RU">
              <a:latin typeface="Times New Roman" pitchFamily="18" charset="0"/>
            </a:endParaRPr>
          </a:p>
        </p:txBody>
      </p:sp>
      <p:pic>
        <p:nvPicPr>
          <p:cNvPr id="45065" name="Picture 6" descr="Резиденция президента в Дел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508500"/>
            <a:ext cx="31686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4572000" y="188913"/>
            <a:ext cx="40322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ru-RU" dirty="0">
                <a:solidFill>
                  <a:srgbClr val="FF0000"/>
                </a:solidFill>
              </a:rPr>
              <a:t>Индия </a:t>
            </a:r>
            <a:r>
              <a:rPr lang="ru-RU" dirty="0">
                <a:solidFill>
                  <a:schemeClr val="bg1"/>
                </a:solidFill>
              </a:rPr>
              <a:t>- это неповторимый и загадочный мир.   Даже виртуальное путешествие по Индии несёт незабываемые впечатления.  </a:t>
            </a:r>
            <a:r>
              <a:rPr lang="ru-RU" b="1" dirty="0">
                <a:solidFill>
                  <a:srgbClr val="FF0000"/>
                </a:solidFill>
              </a:rPr>
              <a:t>Волшебная, загадочная , яркая и полная контрастов Индия </a:t>
            </a:r>
            <a:r>
              <a:rPr lang="ru-RU" b="1" dirty="0" smtClean="0">
                <a:solidFill>
                  <a:srgbClr val="FF0000"/>
                </a:solidFill>
              </a:rPr>
              <a:t>ждёт вас</a:t>
            </a:r>
            <a:r>
              <a:rPr lang="ru-RU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6083" name="Рисунок 2" descr="Без имени | SPA отдых,лечение,отель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143116"/>
            <a:ext cx="3429024" cy="258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 descr="http://www.saga.ua/modules/gallery/albums/36/e4adf354abbc55b21c48756a5cfba15b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3286148" cy="266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 descr="http://www.saga.ua/modules/gallery/albums/36/760ec1e8857e25dc3a4e25186545eb8f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4191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Индия: Раджастан фото / фото: снимки, фотогалере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143380"/>
            <a:ext cx="3515057" cy="250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1"/>
          <p:cNvSpPr>
            <a:spLocks noChangeArrowheads="1"/>
          </p:cNvSpPr>
          <p:nvPr/>
        </p:nvSpPr>
        <p:spPr bwMode="auto">
          <a:xfrm>
            <a:off x="6500827" y="5000636"/>
            <a:ext cx="24288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a typeface="Times New Roman" pitchFamily="18" charset="0"/>
              </a:rPr>
              <a:t>Индия для каждого будет только такой, </a:t>
            </a: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</a:rPr>
              <a:t>какой </a:t>
            </a:r>
            <a:r>
              <a:rPr lang="ru-RU" b="1" dirty="0">
                <a:solidFill>
                  <a:srgbClr val="FF0000"/>
                </a:solidFill>
                <a:ea typeface="Times New Roman" pitchFamily="18" charset="0"/>
              </a:rPr>
              <a:t>вы мечтали ее увидеть!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Файл:IndiaAndamanNicoba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73238"/>
            <a:ext cx="30956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539750" y="260350"/>
            <a:ext cx="3816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Длина береговой линии составляет 7,517 км, из которых, 5,423 км принадлежат континентальной Индии, и 2,094 км — </a:t>
            </a:r>
            <a:r>
              <a:rPr lang="ru-RU" sz="1600" noProof="1">
                <a:solidFill>
                  <a:schemeClr val="bg1"/>
                </a:solidFill>
                <a:hlinkClick r:id="rId4" tooltip="Андаманские острова"/>
              </a:rPr>
              <a:t>Андаманским</a:t>
            </a:r>
            <a:r>
              <a:rPr lang="ru-RU" sz="1600" noProof="1">
                <a:solidFill>
                  <a:schemeClr val="bg1"/>
                </a:solidFill>
              </a:rPr>
              <a:t>, </a:t>
            </a:r>
            <a:r>
              <a:rPr lang="ru-RU" sz="1600" u="sng" noProof="1">
                <a:solidFill>
                  <a:schemeClr val="bg1"/>
                </a:solidFill>
                <a:hlinkClick r:id="rId5" tooltip="Никобарские острова"/>
              </a:rPr>
              <a:t>Никобарским</a:t>
            </a:r>
            <a:r>
              <a:rPr lang="ru-RU" sz="1600" noProof="1">
                <a:solidFill>
                  <a:schemeClr val="bg1"/>
                </a:solidFill>
              </a:rPr>
              <a:t>, и </a:t>
            </a:r>
            <a:r>
              <a:rPr lang="ru-RU" sz="1600" u="sng" noProof="1">
                <a:solidFill>
                  <a:schemeClr val="bg1"/>
                </a:solidFill>
                <a:hlinkClick r:id="rId6" tooltip="Лаккадивские острова"/>
              </a:rPr>
              <a:t>Ла</a:t>
            </a:r>
            <a:r>
              <a:rPr lang="ru-RU" sz="1600" u="sng">
                <a:solidFill>
                  <a:schemeClr val="bg1"/>
                </a:solidFill>
                <a:hlinkClick r:id="rId6" tooltip="Лаккадивские острова"/>
              </a:rPr>
              <a:t>ккадивским островам</a:t>
            </a:r>
            <a:r>
              <a:rPr lang="ru-RU" sz="16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44" name="Рисунок 8" descr="http://upload.wikimedia.org/wikipedia/commons/thumb/5/50/India_Malabar_Coast_locator_map.svg/220px-India_Malabar_Coast_locator_map.svg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0200" y="620713"/>
            <a:ext cx="2095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9" descr="http://upload.wikimedia.org/wikipedia/commons/thumb/6/62/India_Coromandel_Coast_locator_map.svg/220px-India_Coromandel_Coast_locator_map.svg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0200" y="3357563"/>
            <a:ext cx="2095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угольник 10"/>
          <p:cNvSpPr>
            <a:spLocks noChangeArrowheads="1"/>
          </p:cNvSpPr>
          <p:nvPr/>
        </p:nvSpPr>
        <p:spPr bwMode="auto">
          <a:xfrm>
            <a:off x="6588125" y="981075"/>
            <a:ext cx="2016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noProof="1">
                <a:solidFill>
                  <a:schemeClr val="bg1"/>
                </a:solidFill>
              </a:rPr>
              <a:t>Юг западного побережья Индостана называется </a:t>
            </a:r>
            <a:r>
              <a:rPr lang="ru-RU" u="sng" noProof="1">
                <a:solidFill>
                  <a:schemeClr val="bg1"/>
                </a:solidFill>
                <a:hlinkClick r:id="rId11" tooltip="Малабарский берег"/>
              </a:rPr>
              <a:t>Малабарским берегом</a:t>
            </a:r>
            <a:r>
              <a:rPr lang="ru-RU" noProof="1">
                <a:solidFill>
                  <a:schemeClr val="bg1"/>
                </a:solidFill>
              </a:rPr>
              <a:t>, 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0247" name="Прямоугольник 12"/>
          <p:cNvSpPr>
            <a:spLocks noChangeArrowheads="1"/>
          </p:cNvSpPr>
          <p:nvPr/>
        </p:nvSpPr>
        <p:spPr bwMode="auto">
          <a:xfrm>
            <a:off x="6659563" y="3105150"/>
            <a:ext cx="21605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noProof="1">
              <a:latin typeface="Times New Roman" pitchFamily="18" charset="0"/>
            </a:endParaRPr>
          </a:p>
          <a:p>
            <a:endParaRPr lang="ru-RU" noProof="1">
              <a:latin typeface="Times New Roman" pitchFamily="18" charset="0"/>
            </a:endParaRPr>
          </a:p>
          <a:p>
            <a:endParaRPr lang="ru-RU" noProof="1">
              <a:latin typeface="Times New Roman" pitchFamily="18" charset="0"/>
            </a:endParaRPr>
          </a:p>
          <a:p>
            <a:r>
              <a:rPr lang="ru-RU" noProof="1">
                <a:solidFill>
                  <a:schemeClr val="bg1"/>
                </a:solidFill>
              </a:rPr>
              <a:t>Юг восточного побережья — </a:t>
            </a:r>
            <a:r>
              <a:rPr lang="ru-RU" u="sng" noProof="1">
                <a:solidFill>
                  <a:schemeClr val="bg1"/>
                </a:solidFill>
                <a:hlinkClick r:id="rId12" tooltip="Коромандельский берег"/>
              </a:rPr>
              <a:t>Коромандельским берегом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Файл:Himalaya composi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594042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 descr="Файл:Himalaya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284538"/>
            <a:ext cx="59404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6588125" y="908050"/>
            <a:ext cx="23050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Дугой с севера на северо-восток страны протягиваются Гималаи, являясь естественной границей с </a:t>
            </a:r>
            <a:r>
              <a:rPr lang="ru-RU" u="sng" dirty="0">
                <a:solidFill>
                  <a:schemeClr val="bg1"/>
                </a:solidFill>
                <a:hlinkClick r:id="rId6" tooltip="Китай"/>
              </a:rPr>
              <a:t>Китаем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 flipH="1">
            <a:off x="5819775" y="3244850"/>
            <a:ext cx="2928938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 sz="1600">
              <a:latin typeface="Times New Roman" pitchFamily="18" charset="0"/>
            </a:endParaRPr>
          </a:p>
          <a:p>
            <a:endParaRPr lang="ru-RU" sz="1600">
              <a:latin typeface="Times New Roman" pitchFamily="18" charset="0"/>
            </a:endParaRPr>
          </a:p>
          <a:p>
            <a:endParaRPr lang="ru-RU" sz="1600">
              <a:latin typeface="Times New Roman" pitchFamily="18" charset="0"/>
            </a:endParaRPr>
          </a:p>
          <a:p>
            <a:endParaRPr lang="ru-RU" sz="1600">
              <a:latin typeface="Times New Roman" pitchFamily="18" charset="0"/>
            </a:endParaRPr>
          </a:p>
          <a:p>
            <a:endParaRPr lang="ru-RU" sz="1600">
              <a:latin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</a:rPr>
              <a:t>          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</a:rPr>
              <a:t>Гималаи с    борта </a:t>
            </a:r>
            <a:r>
              <a:rPr lang="ru-RU" sz="1600" u="sng">
                <a:solidFill>
                  <a:schemeClr val="bg1"/>
                </a:solidFill>
                <a:latin typeface="Times New Roman" pitchFamily="18" charset="0"/>
              </a:rPr>
              <a:t>МКС</a:t>
            </a:r>
            <a:r>
              <a:rPr lang="ru-RU" sz="1600">
                <a:latin typeface="Times New Roman" pitchFamily="18" charset="0"/>
              </a:rPr>
              <a:t>.</a:t>
            </a:r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6588125" y="404813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7030A0"/>
                </a:solidFill>
                <a:latin typeface="Times New Roman" pitchFamily="18" charset="0"/>
              </a:rPr>
              <a:t>Рельеф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5292725" y="476250"/>
            <a:ext cx="35274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solidFill>
                  <a:schemeClr val="bg1"/>
                </a:solidFill>
                <a:hlinkClick r:id="rId2" tooltip="Каракорум (горная система)"/>
              </a:rPr>
              <a:t>Каракорум</a:t>
            </a:r>
            <a:r>
              <a:rPr lang="ru-RU">
                <a:solidFill>
                  <a:schemeClr val="bg1"/>
                </a:solidFill>
              </a:rPr>
              <a:t> расположен на крайнем севере Индии в штате </a:t>
            </a:r>
            <a:r>
              <a:rPr lang="ru-RU" u="sng">
                <a:solidFill>
                  <a:schemeClr val="bg1"/>
                </a:solidFill>
                <a:hlinkClick r:id="rId3" tooltip="Джамму и Кашмир"/>
              </a:rPr>
              <a:t>Джамму и Кашмир</a:t>
            </a:r>
            <a:r>
              <a:rPr lang="ru-RU">
                <a:solidFill>
                  <a:schemeClr val="bg1"/>
                </a:solidFill>
              </a:rPr>
              <a:t>, в основном в той части </a:t>
            </a:r>
            <a:r>
              <a:rPr lang="ru-RU" u="sng">
                <a:solidFill>
                  <a:schemeClr val="bg1"/>
                </a:solidFill>
                <a:hlinkClick r:id="rId4" tooltip="Кашмир"/>
              </a:rPr>
              <a:t>Кашмира</a:t>
            </a:r>
            <a:r>
              <a:rPr lang="ru-RU">
                <a:solidFill>
                  <a:schemeClr val="bg1"/>
                </a:solidFill>
              </a:rPr>
              <a:t>, которую удерживает </a:t>
            </a:r>
            <a:r>
              <a:rPr lang="ru-RU" u="sng">
                <a:solidFill>
                  <a:schemeClr val="bg1"/>
                </a:solidFill>
                <a:hlinkClick r:id="rId5" tooltip="Пакистан"/>
              </a:rPr>
              <a:t>Пакистан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12291" name="Рисунок 2" descr="Файл:K2-bi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549275"/>
            <a:ext cx="42862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5148263" y="4868863"/>
            <a:ext cx="36718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Это главная вершина Каракорума — </a:t>
            </a:r>
            <a:r>
              <a:rPr lang="ru-RU" u="sng">
                <a:solidFill>
                  <a:schemeClr val="bg1"/>
                </a:solidFill>
                <a:hlinkClick r:id="rId8" tooltip="К2"/>
              </a:rPr>
              <a:t>Дапсанг</a:t>
            </a: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rgbClr val="FF0000"/>
                </a:solidFill>
              </a:rPr>
              <a:t>(Чогори) — 8611м,  </a:t>
            </a:r>
            <a:r>
              <a:rPr lang="ru-RU">
                <a:solidFill>
                  <a:schemeClr val="bg1"/>
                </a:solidFill>
              </a:rPr>
              <a:t>вторая по высоте горная вершина после </a:t>
            </a:r>
            <a:r>
              <a:rPr lang="ru-RU" u="sng">
                <a:solidFill>
                  <a:schemeClr val="bg1"/>
                </a:solidFill>
                <a:hlinkClick r:id="rId9" tooltip="Джомолунгма"/>
              </a:rPr>
              <a:t>Джомолунгмы</a:t>
            </a:r>
            <a:r>
              <a:rPr lang="ru-RU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684213" y="836613"/>
            <a:ext cx="7920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>
                <a:solidFill>
                  <a:schemeClr val="bg1"/>
                </a:solidFill>
              </a:rPr>
              <a:t>В северо-восточном аппендиксе Индии расположены средневысотные </a:t>
            </a:r>
            <a:r>
              <a:rPr lang="ru-RU" u="sng">
                <a:solidFill>
                  <a:schemeClr val="bg1"/>
                </a:solidFill>
                <a:hlinkClick r:id="rId2" tooltip="Ассамо-Бирманские горы (страница отсутствует)"/>
              </a:rPr>
              <a:t>Ассамо-Бирманские горы</a:t>
            </a:r>
            <a:r>
              <a:rPr lang="ru-RU">
                <a:solidFill>
                  <a:schemeClr val="bg1"/>
                </a:solidFill>
              </a:rPr>
              <a:t>  и плато </a:t>
            </a:r>
            <a:r>
              <a:rPr lang="ru-RU" u="sng">
                <a:solidFill>
                  <a:schemeClr val="bg1"/>
                </a:solidFill>
                <a:hlinkClick r:id="rId3" tooltip="Шиллонг"/>
              </a:rPr>
              <a:t>Шиллонг</a:t>
            </a:r>
            <a:r>
              <a:rPr lang="ru-RU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3315" name="Рисунок 2" descr="Файл:Shillong from Shillong Pea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557338"/>
            <a:ext cx="7056438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419475" y="5949950"/>
            <a:ext cx="3341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Вид Шиллонга с </a:t>
            </a:r>
            <a:r>
              <a:rPr lang="ru-RU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hlinkClick r:id="rId6" tooltip="Пик Шиллонг (страница отсутствует)"/>
              </a:rPr>
              <a:t>пика Шиллонг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859338" y="-233363"/>
            <a:ext cx="3744912" cy="10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Calibri" pitchFamily="34" charset="0"/>
                <a:cs typeface="Times New Roman" pitchFamily="18" charset="0"/>
              </a:rPr>
              <a:t>                                                         </a:t>
            </a:r>
          </a:p>
          <a:p>
            <a:r>
              <a:rPr lang="ru-RU" b="1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</a:t>
            </a:r>
            <a:r>
              <a:rPr lang="ru-RU" sz="2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Гидрология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4716463" y="908050"/>
            <a:ext cx="4176712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         </a:t>
            </a:r>
            <a:r>
              <a:rPr lang="ru-RU">
                <a:solidFill>
                  <a:schemeClr val="bg1"/>
                </a:solidFill>
              </a:rPr>
              <a:t>Внутренние воды Индии в зависимости от характера питания делятся на «гималайские», полноводные в течение всего года, со смешанным снегово-ледниковым и дождевым питанием, и «деканские», преимущественно с дождевым, муссонным питанием, большими колебаниями стока, паводком с июня по октябрь. На всех крупных реках летом наблюдается резкий подъём уровня, часто сопровождающийся наводнениями. Река </a:t>
            </a:r>
            <a:r>
              <a:rPr lang="ru-RU" u="sng">
                <a:solidFill>
                  <a:schemeClr val="bg1"/>
                </a:solidFill>
                <a:hlinkClick r:id="rId3" tooltip="Инд"/>
              </a:rPr>
              <a:t>Инд</a:t>
            </a:r>
            <a:r>
              <a:rPr lang="ru-RU">
                <a:solidFill>
                  <a:schemeClr val="bg1"/>
                </a:solidFill>
              </a:rPr>
              <a:t>, давшая название стране, после раздела </a:t>
            </a:r>
            <a:r>
              <a:rPr lang="ru-RU" u="sng">
                <a:solidFill>
                  <a:schemeClr val="bg1"/>
                </a:solidFill>
                <a:hlinkClick r:id="rId4" tooltip="Британская Индия"/>
              </a:rPr>
              <a:t>Британской Индии</a:t>
            </a:r>
            <a:r>
              <a:rPr lang="ru-RU">
                <a:solidFill>
                  <a:schemeClr val="bg1"/>
                </a:solidFill>
              </a:rPr>
              <a:t>, оказалась большей частью в </a:t>
            </a:r>
            <a:r>
              <a:rPr lang="ru-RU" u="sng">
                <a:solidFill>
                  <a:schemeClr val="bg1"/>
                </a:solidFill>
                <a:hlinkClick r:id="rId5" tooltip="Пакистан"/>
              </a:rPr>
              <a:t>Пакистане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187450" y="6091238"/>
            <a:ext cx="287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Река Инд</a:t>
            </a:r>
            <a:endParaRPr lang="ru-RU" sz="1400">
              <a:solidFill>
                <a:schemeClr val="bg1"/>
              </a:solidFill>
              <a:ea typeface="Calibri" pitchFamily="34" charset="0"/>
            </a:endParaRPr>
          </a:p>
        </p:txBody>
      </p:sp>
      <p:pic>
        <p:nvPicPr>
          <p:cNvPr id="14341" name="Рисунок 7" descr="Файл:Indus Zanskar confluen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333375"/>
            <a:ext cx="39433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5435600" y="404813"/>
            <a:ext cx="35290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               У </a:t>
            </a:r>
            <a:r>
              <a:rPr lang="ru-RU" u="sng">
                <a:solidFill>
                  <a:schemeClr val="bg1"/>
                </a:solidFill>
                <a:hlinkClick r:id="rId3" tooltip="Хайдарабад (город в Пакистане) (страница отсутствует)"/>
              </a:rPr>
              <a:t>Хайдарабада</a:t>
            </a:r>
            <a:r>
              <a:rPr lang="ru-RU">
                <a:solidFill>
                  <a:schemeClr val="bg1"/>
                </a:solidFill>
              </a:rPr>
              <a:t>, расположенном в 150 км от моря, начинается </a:t>
            </a:r>
            <a:r>
              <a:rPr lang="ru-RU" u="sng">
                <a:solidFill>
                  <a:schemeClr val="bg1"/>
                </a:solidFill>
                <a:hlinkClick r:id="rId4" tooltip="Дельта Инда (страница отсутствует)"/>
              </a:rPr>
              <a:t>дельта Инда</a:t>
            </a:r>
            <a:r>
              <a:rPr lang="ru-RU">
                <a:solidFill>
                  <a:schemeClr val="bg1"/>
                </a:solidFill>
              </a:rPr>
              <a:t>, которая имеет площадь 30 тыс. км² и длину морского берега 250 км. Река делится на 11 основных рукавов, полное же число проток в дельте Инда точно определить невозможно, потому как каждое половодье изменяет весь рисунок. В течение этого столетия и главное русло много раз переменяло место. В настоящее время основное русло реки называется </a:t>
            </a:r>
            <a:r>
              <a:rPr lang="ru-RU" u="sng">
                <a:solidFill>
                  <a:schemeClr val="bg1"/>
                </a:solidFill>
                <a:hlinkClick r:id="rId5" tooltip="Гаджамро (страница отсутствует)"/>
              </a:rPr>
              <a:t>Гаджамро</a:t>
            </a:r>
            <a:r>
              <a:rPr lang="ru-RU">
                <a:solidFill>
                  <a:schemeClr val="bg1"/>
                </a:solidFill>
              </a:rPr>
              <a:t>, впадает в море Прибрежная полоса глубиной от 8 до 30 км заливается при приливе</a:t>
            </a:r>
          </a:p>
        </p:txBody>
      </p:sp>
      <p:pic>
        <p:nvPicPr>
          <p:cNvPr id="15363" name="Рисунок 3" descr="Файл:Indus River Delt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51133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Файл:Indus.A2002274.0610.1km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3068638"/>
            <a:ext cx="50419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250825" y="2708275"/>
            <a:ext cx="511333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</a:t>
            </a:r>
            <a:r>
              <a:rPr lang="ru-RU">
                <a:latin typeface="Times New Roman" pitchFamily="18" charset="0"/>
              </a:rPr>
              <a:t>Дельта Инда</a:t>
            </a: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Снимок бассейна Инда со спутника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36636EF-E04F-46A3-9893-EFE89AAB9427}"/>
</file>

<file path=customXml/itemProps2.xml><?xml version="1.0" encoding="utf-8"?>
<ds:datastoreItem xmlns:ds="http://schemas.openxmlformats.org/officeDocument/2006/customXml" ds:itemID="{7048A142-7E75-4ABF-A02E-87D6127F9841}"/>
</file>

<file path=customXml/itemProps3.xml><?xml version="1.0" encoding="utf-8"?>
<ds:datastoreItem xmlns:ds="http://schemas.openxmlformats.org/officeDocument/2006/customXml" ds:itemID="{E8B9037C-27B7-47B0-9CBB-596A36E3AEE4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715</TotalTime>
  <Words>2583</Words>
  <Application>Microsoft Office PowerPoint</Application>
  <PresentationFormat>Экран (4:3)</PresentationFormat>
  <Paragraphs>221</Paragraphs>
  <Slides>39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Admin</cp:lastModifiedBy>
  <cp:revision>88</cp:revision>
  <dcterms:created xsi:type="dcterms:W3CDTF">2010-12-11T16:04:10Z</dcterms:created>
  <dcterms:modified xsi:type="dcterms:W3CDTF">2014-05-13T10:27:23Z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